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6"/>
  </p:notesMasterIdLst>
  <p:sldIdLst>
    <p:sldId id="261" r:id="rId2"/>
    <p:sldId id="263" r:id="rId3"/>
    <p:sldId id="264" r:id="rId4"/>
    <p:sldId id="259" r:id="rId5"/>
    <p:sldId id="424" r:id="rId6"/>
    <p:sldId id="271" r:id="rId7"/>
    <p:sldId id="298" r:id="rId8"/>
    <p:sldId id="302" r:id="rId9"/>
    <p:sldId id="299" r:id="rId10"/>
    <p:sldId id="269" r:id="rId11"/>
    <p:sldId id="425" r:id="rId12"/>
    <p:sldId id="273" r:id="rId13"/>
    <p:sldId id="303" r:id="rId14"/>
    <p:sldId id="388" r:id="rId15"/>
    <p:sldId id="274" r:id="rId16"/>
    <p:sldId id="374" r:id="rId17"/>
    <p:sldId id="380" r:id="rId18"/>
    <p:sldId id="381" r:id="rId19"/>
    <p:sldId id="451" r:id="rId20"/>
    <p:sldId id="279" r:id="rId21"/>
    <p:sldId id="452" r:id="rId22"/>
    <p:sldId id="454" r:id="rId23"/>
    <p:sldId id="427" r:id="rId24"/>
    <p:sldId id="285" r:id="rId25"/>
    <p:sldId id="428" r:id="rId26"/>
    <p:sldId id="426" r:id="rId27"/>
    <p:sldId id="281" r:id="rId28"/>
    <p:sldId id="329" r:id="rId29"/>
    <p:sldId id="330" r:id="rId30"/>
    <p:sldId id="365" r:id="rId31"/>
    <p:sldId id="366" r:id="rId32"/>
    <p:sldId id="368" r:id="rId33"/>
    <p:sldId id="453" r:id="rId34"/>
    <p:sldId id="284" r:id="rId35"/>
    <p:sldId id="440" r:id="rId36"/>
    <p:sldId id="441" r:id="rId37"/>
    <p:sldId id="292" r:id="rId38"/>
    <p:sldId id="389" r:id="rId39"/>
    <p:sldId id="296" r:id="rId40"/>
    <p:sldId id="442" r:id="rId41"/>
    <p:sldId id="443" r:id="rId42"/>
    <p:sldId id="444" r:id="rId43"/>
    <p:sldId id="445" r:id="rId44"/>
    <p:sldId id="446" r:id="rId45"/>
    <p:sldId id="293" r:id="rId46"/>
    <p:sldId id="447" r:id="rId47"/>
    <p:sldId id="382" r:id="rId48"/>
    <p:sldId id="387" r:id="rId49"/>
    <p:sldId id="300" r:id="rId50"/>
    <p:sldId id="448" r:id="rId51"/>
    <p:sldId id="404" r:id="rId52"/>
    <p:sldId id="405" r:id="rId53"/>
    <p:sldId id="406" r:id="rId54"/>
    <p:sldId id="392" r:id="rId55"/>
    <p:sldId id="407" r:id="rId56"/>
    <p:sldId id="397" r:id="rId57"/>
    <p:sldId id="415" r:id="rId58"/>
    <p:sldId id="416" r:id="rId59"/>
    <p:sldId id="419" r:id="rId60"/>
    <p:sldId id="417" r:id="rId61"/>
    <p:sldId id="418" r:id="rId62"/>
    <p:sldId id="420" r:id="rId63"/>
    <p:sldId id="421" r:id="rId64"/>
    <p:sldId id="401" r:id="rId65"/>
    <p:sldId id="402" r:id="rId66"/>
    <p:sldId id="403" r:id="rId67"/>
    <p:sldId id="393" r:id="rId68"/>
    <p:sldId id="394" r:id="rId69"/>
    <p:sldId id="400" r:id="rId70"/>
    <p:sldId id="455" r:id="rId71"/>
    <p:sldId id="398" r:id="rId72"/>
    <p:sldId id="449" r:id="rId73"/>
    <p:sldId id="450" r:id="rId74"/>
    <p:sldId id="430" r:id="rId75"/>
    <p:sldId id="439" r:id="rId76"/>
    <p:sldId id="456" r:id="rId77"/>
    <p:sldId id="457" r:id="rId78"/>
    <p:sldId id="458" r:id="rId79"/>
    <p:sldId id="459" r:id="rId80"/>
    <p:sldId id="460" r:id="rId81"/>
    <p:sldId id="301" r:id="rId82"/>
    <p:sldId id="408" r:id="rId83"/>
    <p:sldId id="410" r:id="rId84"/>
    <p:sldId id="411" r:id="rId85"/>
    <p:sldId id="412" r:id="rId86"/>
    <p:sldId id="297" r:id="rId87"/>
    <p:sldId id="409" r:id="rId88"/>
    <p:sldId id="413" r:id="rId89"/>
    <p:sldId id="414" r:id="rId90"/>
    <p:sldId id="422" r:id="rId91"/>
    <p:sldId id="423" r:id="rId92"/>
    <p:sldId id="270" r:id="rId93"/>
    <p:sldId id="363" r:id="rId94"/>
    <p:sldId id="364" r:id="rId95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C79E37"/>
    <a:srgbClr val="990099"/>
    <a:srgbClr val="E701FF"/>
    <a:srgbClr val="202E54"/>
    <a:srgbClr val="FF2549"/>
    <a:srgbClr val="FFFFCC"/>
    <a:srgbClr val="FFCCFF"/>
    <a:srgbClr val="1D3A00"/>
    <a:srgbClr val="6C1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897BA-9BBF-468C-9BA4-E63A44B537A9}" v="7" dt="2024-10-15T07:32:14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9" autoAdjust="0"/>
    <p:restoredTop sz="94660"/>
  </p:normalViewPr>
  <p:slideViewPr>
    <p:cSldViewPr>
      <p:cViewPr>
        <p:scale>
          <a:sx n="100" d="100"/>
          <a:sy n="100" d="100"/>
        </p:scale>
        <p:origin x="1656" y="7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27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HO" userId="4f9b9414-db4c-428a-a76a-046e7c2b65fb" providerId="ADAL" clId="{64B897BA-9BBF-468C-9BA4-E63A44B537A9}"/>
    <pc:docChg chg="undo redo custSel addSld delSld modSld">
      <pc:chgData name="David HO" userId="4f9b9414-db4c-428a-a76a-046e7c2b65fb" providerId="ADAL" clId="{64B897BA-9BBF-468C-9BA4-E63A44B537A9}" dt="2024-10-16T18:37:12.669" v="349" actId="47"/>
      <pc:docMkLst>
        <pc:docMk/>
      </pc:docMkLst>
      <pc:sldChg chg="modSp mod">
        <pc:chgData name="David HO" userId="4f9b9414-db4c-428a-a76a-046e7c2b65fb" providerId="ADAL" clId="{64B897BA-9BBF-468C-9BA4-E63A44B537A9}" dt="2024-10-15T07:24:10.012" v="32" actId="20577"/>
        <pc:sldMkLst>
          <pc:docMk/>
          <pc:sldMk cId="2819291526" sldId="261"/>
        </pc:sldMkLst>
        <pc:spChg chg="mod">
          <ac:chgData name="David HO" userId="4f9b9414-db4c-428a-a76a-046e7c2b65fb" providerId="ADAL" clId="{64B897BA-9BBF-468C-9BA4-E63A44B537A9}" dt="2024-10-15T07:24:10.012" v="32" actId="20577"/>
          <ac:spMkLst>
            <pc:docMk/>
            <pc:sldMk cId="2819291526" sldId="261"/>
            <ac:spMk id="3" creationId="{00000000-0000-0000-0000-000000000000}"/>
          </ac:spMkLst>
        </pc:spChg>
      </pc:sldChg>
      <pc:sldChg chg="addSp modSp mod">
        <pc:chgData name="David HO" userId="4f9b9414-db4c-428a-a76a-046e7c2b65fb" providerId="ADAL" clId="{64B897BA-9BBF-468C-9BA4-E63A44B537A9}" dt="2024-10-15T07:37:30.687" v="136" actId="1076"/>
        <pc:sldMkLst>
          <pc:docMk/>
          <pc:sldMk cId="2232921790" sldId="273"/>
        </pc:sldMkLst>
        <pc:spChg chg="add mod">
          <ac:chgData name="David HO" userId="4f9b9414-db4c-428a-a76a-046e7c2b65fb" providerId="ADAL" clId="{64B897BA-9BBF-468C-9BA4-E63A44B537A9}" dt="2024-10-15T07:37:30.687" v="136" actId="1076"/>
          <ac:spMkLst>
            <pc:docMk/>
            <pc:sldMk cId="2232921790" sldId="273"/>
            <ac:spMk id="3" creationId="{1D093B9C-D0AE-6BF1-105D-6B846E2E9F5B}"/>
          </ac:spMkLst>
        </pc:spChg>
      </pc:sldChg>
      <pc:sldChg chg="addSp delSp modSp mod">
        <pc:chgData name="David HO" userId="4f9b9414-db4c-428a-a76a-046e7c2b65fb" providerId="ADAL" clId="{64B897BA-9BBF-468C-9BA4-E63A44B537A9}" dt="2024-10-16T17:44:17.971" v="291" actId="22"/>
        <pc:sldMkLst>
          <pc:docMk/>
          <pc:sldMk cId="3291571161" sldId="293"/>
        </pc:sldMkLst>
        <pc:spChg chg="add del mod">
          <ac:chgData name="David HO" userId="4f9b9414-db4c-428a-a76a-046e7c2b65fb" providerId="ADAL" clId="{64B897BA-9BBF-468C-9BA4-E63A44B537A9}" dt="2024-10-16T17:44:17.971" v="291" actId="22"/>
          <ac:spMkLst>
            <pc:docMk/>
            <pc:sldMk cId="3291571161" sldId="293"/>
            <ac:spMk id="4" creationId="{0DBEAB34-2321-BFE6-3B64-FBC1C979E041}"/>
          </ac:spMkLst>
        </pc:spChg>
        <pc:spChg chg="del">
          <ac:chgData name="David HO" userId="4f9b9414-db4c-428a-a76a-046e7c2b65fb" providerId="ADAL" clId="{64B897BA-9BBF-468C-9BA4-E63A44B537A9}" dt="2024-10-16T17:43:41.216" v="287" actId="478"/>
          <ac:spMkLst>
            <pc:docMk/>
            <pc:sldMk cId="3291571161" sldId="293"/>
            <ac:spMk id="5" creationId="{00000000-0000-0000-0000-000000000000}"/>
          </ac:spMkLst>
        </pc:spChg>
        <pc:picChg chg="add mod ord">
          <ac:chgData name="David HO" userId="4f9b9414-db4c-428a-a76a-046e7c2b65fb" providerId="ADAL" clId="{64B897BA-9BBF-468C-9BA4-E63A44B537A9}" dt="2024-10-16T17:44:17.971" v="291" actId="22"/>
          <ac:picMkLst>
            <pc:docMk/>
            <pc:sldMk cId="3291571161" sldId="293"/>
            <ac:picMk id="10" creationId="{507A6054-6E66-21FD-E1C9-2FC03C78D4E7}"/>
          </ac:picMkLst>
        </pc:picChg>
      </pc:sldChg>
      <pc:sldChg chg="addSp modSp mod">
        <pc:chgData name="David HO" userId="4f9b9414-db4c-428a-a76a-046e7c2b65fb" providerId="ADAL" clId="{64B897BA-9BBF-468C-9BA4-E63A44B537A9}" dt="2024-10-15T17:44:02.112" v="151" actId="14100"/>
        <pc:sldMkLst>
          <pc:docMk/>
          <pc:sldMk cId="1642547206" sldId="329"/>
        </pc:sldMkLst>
        <pc:spChg chg="add mod">
          <ac:chgData name="David HO" userId="4f9b9414-db4c-428a-a76a-046e7c2b65fb" providerId="ADAL" clId="{64B897BA-9BBF-468C-9BA4-E63A44B537A9}" dt="2024-10-15T17:42:38.403" v="143" actId="208"/>
          <ac:spMkLst>
            <pc:docMk/>
            <pc:sldMk cId="1642547206" sldId="329"/>
            <ac:spMk id="5" creationId="{CD8251A5-245E-7512-8EBF-B31AFF31F0AE}"/>
          </ac:spMkLst>
        </pc:spChg>
        <pc:picChg chg="add mod">
          <ac:chgData name="David HO" userId="4f9b9414-db4c-428a-a76a-046e7c2b65fb" providerId="ADAL" clId="{64B897BA-9BBF-468C-9BA4-E63A44B537A9}" dt="2024-10-15T17:43:47.877" v="148" actId="1076"/>
          <ac:picMkLst>
            <pc:docMk/>
            <pc:sldMk cId="1642547206" sldId="329"/>
            <ac:picMk id="10" creationId="{E63D85F3-AA81-F7F4-BFA6-30F465F1F0F0}"/>
          </ac:picMkLst>
        </pc:picChg>
        <pc:cxnChg chg="add mod">
          <ac:chgData name="David HO" userId="4f9b9414-db4c-428a-a76a-046e7c2b65fb" providerId="ADAL" clId="{64B897BA-9BBF-468C-9BA4-E63A44B537A9}" dt="2024-10-15T17:44:02.112" v="151" actId="14100"/>
          <ac:cxnSpMkLst>
            <pc:docMk/>
            <pc:sldMk cId="1642547206" sldId="329"/>
            <ac:cxnSpMk id="15" creationId="{831E2EFB-9646-6C78-0530-CACCD7E9304E}"/>
          </ac:cxnSpMkLst>
        </pc:cxnChg>
      </pc:sldChg>
      <pc:sldChg chg="addSp modSp mod">
        <pc:chgData name="David HO" userId="4f9b9414-db4c-428a-a76a-046e7c2b65fb" providerId="ADAL" clId="{64B897BA-9BBF-468C-9BA4-E63A44B537A9}" dt="2024-10-15T17:52:33.730" v="170" actId="1076"/>
        <pc:sldMkLst>
          <pc:docMk/>
          <pc:sldMk cId="2891763116" sldId="368"/>
        </pc:sldMkLst>
        <pc:spChg chg="add mod">
          <ac:chgData name="David HO" userId="4f9b9414-db4c-428a-a76a-046e7c2b65fb" providerId="ADAL" clId="{64B897BA-9BBF-468C-9BA4-E63A44B537A9}" dt="2024-10-15T17:52:11.780" v="167" actId="1076"/>
          <ac:spMkLst>
            <pc:docMk/>
            <pc:sldMk cId="2891763116" sldId="368"/>
            <ac:spMk id="12" creationId="{4D78091D-DB47-306B-A041-3E010EE78A78}"/>
          </ac:spMkLst>
        </pc:spChg>
        <pc:spChg chg="add mod">
          <ac:chgData name="David HO" userId="4f9b9414-db4c-428a-a76a-046e7c2b65fb" providerId="ADAL" clId="{64B897BA-9BBF-468C-9BA4-E63A44B537A9}" dt="2024-10-15T17:52:33.730" v="170" actId="1076"/>
          <ac:spMkLst>
            <pc:docMk/>
            <pc:sldMk cId="2891763116" sldId="368"/>
            <ac:spMk id="15" creationId="{709D131E-B60A-0122-A1DA-4E1C5FC9DD5E}"/>
          </ac:spMkLst>
        </pc:spChg>
        <pc:picChg chg="add mod">
          <ac:chgData name="David HO" userId="4f9b9414-db4c-428a-a76a-046e7c2b65fb" providerId="ADAL" clId="{64B897BA-9BBF-468C-9BA4-E63A44B537A9}" dt="2024-10-15T17:51:42.662" v="165" actId="1076"/>
          <ac:picMkLst>
            <pc:docMk/>
            <pc:sldMk cId="2891763116" sldId="368"/>
            <ac:picMk id="8" creationId="{D81D9941-483D-42FC-E71A-1428B7E0E38D}"/>
          </ac:picMkLst>
        </pc:picChg>
        <pc:picChg chg="mod">
          <ac:chgData name="David HO" userId="4f9b9414-db4c-428a-a76a-046e7c2b65fb" providerId="ADAL" clId="{64B897BA-9BBF-468C-9BA4-E63A44B537A9}" dt="2024-10-15T17:49:47.806" v="153" actId="1076"/>
          <ac:picMkLst>
            <pc:docMk/>
            <pc:sldMk cId="2891763116" sldId="368"/>
            <ac:picMk id="9" creationId="{00000000-0000-0000-0000-000000000000}"/>
          </ac:picMkLst>
        </pc:picChg>
      </pc:sldChg>
      <pc:sldChg chg="addSp delSp mod">
        <pc:chgData name="David HO" userId="4f9b9414-db4c-428a-a76a-046e7c2b65fb" providerId="ADAL" clId="{64B897BA-9BBF-468C-9BA4-E63A44B537A9}" dt="2024-10-16T18:36:08.723" v="344" actId="22"/>
        <pc:sldMkLst>
          <pc:docMk/>
          <pc:sldMk cId="756879882" sldId="408"/>
        </pc:sldMkLst>
        <pc:picChg chg="add del">
          <ac:chgData name="David HO" userId="4f9b9414-db4c-428a-a76a-046e7c2b65fb" providerId="ADAL" clId="{64B897BA-9BBF-468C-9BA4-E63A44B537A9}" dt="2024-10-16T18:36:08.723" v="344" actId="22"/>
          <ac:picMkLst>
            <pc:docMk/>
            <pc:sldMk cId="756879882" sldId="408"/>
            <ac:picMk id="7" creationId="{444ECB39-2679-1714-0DAF-3B7FDEC97E21}"/>
          </ac:picMkLst>
        </pc:picChg>
      </pc:sldChg>
      <pc:sldChg chg="addSp delSp modSp mod">
        <pc:chgData name="David HO" userId="4f9b9414-db4c-428a-a76a-046e7c2b65fb" providerId="ADAL" clId="{64B897BA-9BBF-468C-9BA4-E63A44B537A9}" dt="2024-10-16T17:33:34.483" v="278" actId="20577"/>
        <pc:sldMkLst>
          <pc:docMk/>
          <pc:sldMk cId="229545642" sldId="442"/>
        </pc:sldMkLst>
        <pc:spChg chg="mod">
          <ac:chgData name="David HO" userId="4f9b9414-db4c-428a-a76a-046e7c2b65fb" providerId="ADAL" clId="{64B897BA-9BBF-468C-9BA4-E63A44B537A9}" dt="2024-10-16T17:33:34.483" v="278" actId="20577"/>
          <ac:spMkLst>
            <pc:docMk/>
            <pc:sldMk cId="229545642" sldId="442"/>
            <ac:spMk id="3" creationId="{00000000-0000-0000-0000-000000000000}"/>
          </ac:spMkLst>
        </pc:spChg>
        <pc:spChg chg="add del mod">
          <ac:chgData name="David HO" userId="4f9b9414-db4c-428a-a76a-046e7c2b65fb" providerId="ADAL" clId="{64B897BA-9BBF-468C-9BA4-E63A44B537A9}" dt="2024-10-16T17:29:08.611" v="256" actId="478"/>
          <ac:spMkLst>
            <pc:docMk/>
            <pc:sldMk cId="229545642" sldId="442"/>
            <ac:spMk id="10" creationId="{FD7E0442-8ED5-B2C6-1946-23BC4B7E9633}"/>
          </ac:spMkLst>
        </pc:spChg>
        <pc:picChg chg="add mod">
          <ac:chgData name="David HO" userId="4f9b9414-db4c-428a-a76a-046e7c2b65fb" providerId="ADAL" clId="{64B897BA-9BBF-468C-9BA4-E63A44B537A9}" dt="2024-10-16T17:33:18.567" v="272" actId="1076"/>
          <ac:picMkLst>
            <pc:docMk/>
            <pc:sldMk cId="229545642" sldId="442"/>
            <ac:picMk id="12" creationId="{4A143677-3606-1B40-3E69-BD8921BB0E0E}"/>
          </ac:picMkLst>
        </pc:picChg>
      </pc:sldChg>
      <pc:sldChg chg="addSp modSp mod">
        <pc:chgData name="David HO" userId="4f9b9414-db4c-428a-a76a-046e7c2b65fb" providerId="ADAL" clId="{64B897BA-9BBF-468C-9BA4-E63A44B537A9}" dt="2024-10-16T17:32:17.517" v="265" actId="6549"/>
        <pc:sldMkLst>
          <pc:docMk/>
          <pc:sldMk cId="3472722613" sldId="443"/>
        </pc:sldMkLst>
        <pc:spChg chg="mod">
          <ac:chgData name="David HO" userId="4f9b9414-db4c-428a-a76a-046e7c2b65fb" providerId="ADAL" clId="{64B897BA-9BBF-468C-9BA4-E63A44B537A9}" dt="2024-10-16T17:11:09.714" v="244" actId="11"/>
          <ac:spMkLst>
            <pc:docMk/>
            <pc:sldMk cId="3472722613" sldId="443"/>
            <ac:spMk id="3" creationId="{00000000-0000-0000-0000-000000000000}"/>
          </ac:spMkLst>
        </pc:spChg>
        <pc:spChg chg="add mod">
          <ac:chgData name="David HO" userId="4f9b9414-db4c-428a-a76a-046e7c2b65fb" providerId="ADAL" clId="{64B897BA-9BBF-468C-9BA4-E63A44B537A9}" dt="2024-10-16T17:32:17.517" v="265" actId="6549"/>
          <ac:spMkLst>
            <pc:docMk/>
            <pc:sldMk cId="3472722613" sldId="443"/>
            <ac:spMk id="9" creationId="{9EA0AB5D-E7C3-869A-DFF3-49F8C8A1CD86}"/>
          </ac:spMkLst>
        </pc:spChg>
      </pc:sldChg>
      <pc:sldChg chg="modSp mod modShow">
        <pc:chgData name="David HO" userId="4f9b9414-db4c-428a-a76a-046e7c2b65fb" providerId="ADAL" clId="{64B897BA-9BBF-468C-9BA4-E63A44B537A9}" dt="2024-10-16T17:38:26.950" v="279" actId="729"/>
        <pc:sldMkLst>
          <pc:docMk/>
          <pc:sldMk cId="1146854583" sldId="444"/>
        </pc:sldMkLst>
        <pc:spChg chg="mod">
          <ac:chgData name="David HO" userId="4f9b9414-db4c-428a-a76a-046e7c2b65fb" providerId="ADAL" clId="{64B897BA-9BBF-468C-9BA4-E63A44B537A9}" dt="2024-10-16T17:18:35.415" v="246" actId="255"/>
          <ac:spMkLst>
            <pc:docMk/>
            <pc:sldMk cId="1146854583" sldId="444"/>
            <ac:spMk id="3" creationId="{00000000-0000-0000-0000-000000000000}"/>
          </ac:spMkLst>
        </pc:spChg>
        <pc:graphicFrameChg chg="mod modGraphic">
          <ac:chgData name="David HO" userId="4f9b9414-db4c-428a-a76a-046e7c2b65fb" providerId="ADAL" clId="{64B897BA-9BBF-468C-9BA4-E63A44B537A9}" dt="2024-10-16T17:26:19.345" v="251" actId="13926"/>
          <ac:graphicFrameMkLst>
            <pc:docMk/>
            <pc:sldMk cId="1146854583" sldId="444"/>
            <ac:graphicFrameMk id="7" creationId="{00000000-0000-0000-0000-000000000000}"/>
          </ac:graphicFrameMkLst>
        </pc:graphicFrameChg>
      </pc:sldChg>
      <pc:sldChg chg="modSp mod">
        <pc:chgData name="David HO" userId="4f9b9414-db4c-428a-a76a-046e7c2b65fb" providerId="ADAL" clId="{64B897BA-9BBF-468C-9BA4-E63A44B537A9}" dt="2024-10-16T17:39:03.478" v="281" actId="255"/>
        <pc:sldMkLst>
          <pc:docMk/>
          <pc:sldMk cId="3837761135" sldId="445"/>
        </pc:sldMkLst>
        <pc:spChg chg="mod">
          <ac:chgData name="David HO" userId="4f9b9414-db4c-428a-a76a-046e7c2b65fb" providerId="ADAL" clId="{64B897BA-9BBF-468C-9BA4-E63A44B537A9}" dt="2024-10-16T17:39:03.478" v="281" actId="255"/>
          <ac:spMkLst>
            <pc:docMk/>
            <pc:sldMk cId="3837761135" sldId="445"/>
            <ac:spMk id="3" creationId="{00000000-0000-0000-0000-000000000000}"/>
          </ac:spMkLst>
        </pc:spChg>
        <pc:graphicFrameChg chg="modGraphic">
          <ac:chgData name="David HO" userId="4f9b9414-db4c-428a-a76a-046e7c2b65fb" providerId="ADAL" clId="{64B897BA-9BBF-468C-9BA4-E63A44B537A9}" dt="2024-10-16T17:26:54.524" v="252" actId="13926"/>
          <ac:graphicFrameMkLst>
            <pc:docMk/>
            <pc:sldMk cId="3837761135" sldId="445"/>
            <ac:graphicFrameMk id="7" creationId="{00000000-0000-0000-0000-000000000000}"/>
          </ac:graphicFrameMkLst>
        </pc:graphicFrameChg>
      </pc:sldChg>
      <pc:sldChg chg="addSp modSp mod">
        <pc:chgData name="David HO" userId="4f9b9414-db4c-428a-a76a-046e7c2b65fb" providerId="ADAL" clId="{64B897BA-9BBF-468C-9BA4-E63A44B537A9}" dt="2024-10-16T17:41:24.743" v="286" actId="1076"/>
        <pc:sldMkLst>
          <pc:docMk/>
          <pc:sldMk cId="2141094108" sldId="446"/>
        </pc:sldMkLst>
        <pc:spChg chg="mod">
          <ac:chgData name="David HO" userId="4f9b9414-db4c-428a-a76a-046e7c2b65fb" providerId="ADAL" clId="{64B897BA-9BBF-468C-9BA4-E63A44B537A9}" dt="2024-10-16T17:41:21.831" v="285" actId="6549"/>
          <ac:spMkLst>
            <pc:docMk/>
            <pc:sldMk cId="2141094108" sldId="446"/>
            <ac:spMk id="3" creationId="{00000000-0000-0000-0000-000000000000}"/>
          </ac:spMkLst>
        </pc:spChg>
        <pc:picChg chg="add mod">
          <ac:chgData name="David HO" userId="4f9b9414-db4c-428a-a76a-046e7c2b65fb" providerId="ADAL" clId="{64B897BA-9BBF-468C-9BA4-E63A44B537A9}" dt="2024-10-16T17:41:24.743" v="286" actId="1076"/>
          <ac:picMkLst>
            <pc:docMk/>
            <pc:sldMk cId="2141094108" sldId="446"/>
            <ac:picMk id="8" creationId="{3BF58FD3-C687-1AAF-4B63-307D63FDEB2E}"/>
          </ac:picMkLst>
        </pc:picChg>
      </pc:sldChg>
      <pc:sldChg chg="addSp delSp modSp mod">
        <pc:chgData name="David HO" userId="4f9b9414-db4c-428a-a76a-046e7c2b65fb" providerId="ADAL" clId="{64B897BA-9BBF-468C-9BA4-E63A44B537A9}" dt="2024-10-16T17:45:39.429" v="296" actId="5793"/>
        <pc:sldMkLst>
          <pc:docMk/>
          <pc:sldMk cId="3195168491" sldId="447"/>
        </pc:sldMkLst>
        <pc:spChg chg="del">
          <ac:chgData name="David HO" userId="4f9b9414-db4c-428a-a76a-046e7c2b65fb" providerId="ADAL" clId="{64B897BA-9BBF-468C-9BA4-E63A44B537A9}" dt="2024-10-16T17:45:23.744" v="292" actId="478"/>
          <ac:spMkLst>
            <pc:docMk/>
            <pc:sldMk cId="3195168491" sldId="447"/>
            <ac:spMk id="3" creationId="{00000000-0000-0000-0000-000000000000}"/>
          </ac:spMkLst>
        </pc:spChg>
        <pc:spChg chg="add mod">
          <ac:chgData name="David HO" userId="4f9b9414-db4c-428a-a76a-046e7c2b65fb" providerId="ADAL" clId="{64B897BA-9BBF-468C-9BA4-E63A44B537A9}" dt="2024-10-16T17:45:39.429" v="296" actId="5793"/>
          <ac:spMkLst>
            <pc:docMk/>
            <pc:sldMk cId="3195168491" sldId="447"/>
            <ac:spMk id="8" creationId="{9F23DF8B-141D-1D1A-07B1-5352122AFFF5}"/>
          </ac:spMkLst>
        </pc:spChg>
        <pc:picChg chg="add mod">
          <ac:chgData name="David HO" userId="4f9b9414-db4c-428a-a76a-046e7c2b65fb" providerId="ADAL" clId="{64B897BA-9BBF-468C-9BA4-E63A44B537A9}" dt="2024-10-16T17:45:36.043" v="295" actId="1076"/>
          <ac:picMkLst>
            <pc:docMk/>
            <pc:sldMk cId="3195168491" sldId="447"/>
            <ac:picMk id="10" creationId="{290C78D3-1016-BB2C-7392-A31FEB4A6972}"/>
          </ac:picMkLst>
        </pc:picChg>
      </pc:sldChg>
      <pc:sldChg chg="addSp delSp modSp mod">
        <pc:chgData name="David HO" userId="4f9b9414-db4c-428a-a76a-046e7c2b65fb" providerId="ADAL" clId="{64B897BA-9BBF-468C-9BA4-E63A44B537A9}" dt="2024-10-16T18:32:27.787" v="335" actId="1076"/>
        <pc:sldMkLst>
          <pc:docMk/>
          <pc:sldMk cId="203058557" sldId="450"/>
        </pc:sldMkLst>
        <pc:spChg chg="del mod">
          <ac:chgData name="David HO" userId="4f9b9414-db4c-428a-a76a-046e7c2b65fb" providerId="ADAL" clId="{64B897BA-9BBF-468C-9BA4-E63A44B537A9}" dt="2024-10-16T18:32:12.791" v="331" actId="478"/>
          <ac:spMkLst>
            <pc:docMk/>
            <pc:sldMk cId="203058557" sldId="450"/>
            <ac:spMk id="3" creationId="{00000000-0000-0000-0000-000000000000}"/>
          </ac:spMkLst>
        </pc:spChg>
        <pc:spChg chg="del">
          <ac:chgData name="David HO" userId="4f9b9414-db4c-428a-a76a-046e7c2b65fb" providerId="ADAL" clId="{64B897BA-9BBF-468C-9BA4-E63A44B537A9}" dt="2024-10-16T18:24:35.152" v="302" actId="478"/>
          <ac:spMkLst>
            <pc:docMk/>
            <pc:sldMk cId="203058557" sldId="450"/>
            <ac:spMk id="7" creationId="{00000000-0000-0000-0000-000000000000}"/>
          </ac:spMkLst>
        </pc:spChg>
        <pc:spChg chg="add del">
          <ac:chgData name="David HO" userId="4f9b9414-db4c-428a-a76a-046e7c2b65fb" providerId="ADAL" clId="{64B897BA-9BBF-468C-9BA4-E63A44B537A9}" dt="2024-10-16T18:26:27.106" v="305" actId="22"/>
          <ac:spMkLst>
            <pc:docMk/>
            <pc:sldMk cId="203058557" sldId="450"/>
            <ac:spMk id="9" creationId="{4F249F60-FB9E-E49A-F94A-294DE0182584}"/>
          </ac:spMkLst>
        </pc:spChg>
        <pc:picChg chg="add mod">
          <ac:chgData name="David HO" userId="4f9b9414-db4c-428a-a76a-046e7c2b65fb" providerId="ADAL" clId="{64B897BA-9BBF-468C-9BA4-E63A44B537A9}" dt="2024-10-16T18:32:07.174" v="329" actId="1076"/>
          <ac:picMkLst>
            <pc:docMk/>
            <pc:sldMk cId="203058557" sldId="450"/>
            <ac:picMk id="11" creationId="{9AB563CD-D2A7-46FC-6271-6F93FF44BA97}"/>
          </ac:picMkLst>
        </pc:picChg>
        <pc:picChg chg="add mod">
          <ac:chgData name="David HO" userId="4f9b9414-db4c-428a-a76a-046e7c2b65fb" providerId="ADAL" clId="{64B897BA-9BBF-468C-9BA4-E63A44B537A9}" dt="2024-10-16T18:32:16.698" v="332" actId="1076"/>
          <ac:picMkLst>
            <pc:docMk/>
            <pc:sldMk cId="203058557" sldId="450"/>
            <ac:picMk id="13" creationId="{C5120D78-6B51-92FB-9451-70124BB1E6E6}"/>
          </ac:picMkLst>
        </pc:picChg>
        <pc:picChg chg="add mod">
          <ac:chgData name="David HO" userId="4f9b9414-db4c-428a-a76a-046e7c2b65fb" providerId="ADAL" clId="{64B897BA-9BBF-468C-9BA4-E63A44B537A9}" dt="2024-10-16T18:32:27.787" v="335" actId="1076"/>
          <ac:picMkLst>
            <pc:docMk/>
            <pc:sldMk cId="203058557" sldId="450"/>
            <ac:picMk id="15" creationId="{D216DF87-7206-1052-9089-2570DE251D24}"/>
          </ac:picMkLst>
        </pc:picChg>
      </pc:sldChg>
      <pc:sldChg chg="addSp delSp modSp new mod">
        <pc:chgData name="David HO" userId="4f9b9414-db4c-428a-a76a-046e7c2b65fb" providerId="ADAL" clId="{64B897BA-9BBF-468C-9BA4-E63A44B537A9}" dt="2024-10-12T20:04:14.920" v="28" actId="14100"/>
        <pc:sldMkLst>
          <pc:docMk/>
          <pc:sldMk cId="2977963842" sldId="451"/>
        </pc:sldMkLst>
        <pc:spChg chg="mod">
          <ac:chgData name="David HO" userId="4f9b9414-db4c-428a-a76a-046e7c2b65fb" providerId="ADAL" clId="{64B897BA-9BBF-468C-9BA4-E63A44B537A9}" dt="2024-10-12T20:03:17.992" v="19" actId="27636"/>
          <ac:spMkLst>
            <pc:docMk/>
            <pc:sldMk cId="2977963842" sldId="451"/>
            <ac:spMk id="2" creationId="{EEC50ABA-0467-B51E-AD08-A8AFE8929E2E}"/>
          </ac:spMkLst>
        </pc:spChg>
        <pc:spChg chg="del mod">
          <ac:chgData name="David HO" userId="4f9b9414-db4c-428a-a76a-046e7c2b65fb" providerId="ADAL" clId="{64B897BA-9BBF-468C-9BA4-E63A44B537A9}" dt="2024-10-12T20:03:25.604" v="20"/>
          <ac:spMkLst>
            <pc:docMk/>
            <pc:sldMk cId="2977963842" sldId="451"/>
            <ac:spMk id="3" creationId="{EDB558F6-F559-2CE1-6E7B-42135743D92D}"/>
          </ac:spMkLst>
        </pc:spChg>
        <pc:spChg chg="add mod">
          <ac:chgData name="David HO" userId="4f9b9414-db4c-428a-a76a-046e7c2b65fb" providerId="ADAL" clId="{64B897BA-9BBF-468C-9BA4-E63A44B537A9}" dt="2024-10-12T20:04:14.920" v="28" actId="14100"/>
          <ac:spMkLst>
            <pc:docMk/>
            <pc:sldMk cId="2977963842" sldId="451"/>
            <ac:spMk id="7" creationId="{337835FC-76BC-9D72-606D-CB92EFF2B239}"/>
          </ac:spMkLst>
        </pc:spChg>
      </pc:sldChg>
      <pc:sldChg chg="addSp modSp new mod">
        <pc:chgData name="David HO" userId="4f9b9414-db4c-428a-a76a-046e7c2b65fb" providerId="ADAL" clId="{64B897BA-9BBF-468C-9BA4-E63A44B537A9}" dt="2024-10-15T07:43:42.831" v="140" actId="1076"/>
        <pc:sldMkLst>
          <pc:docMk/>
          <pc:sldMk cId="396785041" sldId="452"/>
        </pc:sldMkLst>
        <pc:picChg chg="add mod">
          <ac:chgData name="David HO" userId="4f9b9414-db4c-428a-a76a-046e7c2b65fb" providerId="ADAL" clId="{64B897BA-9BBF-468C-9BA4-E63A44B537A9}" dt="2024-10-15T07:43:42.831" v="140" actId="1076"/>
          <ac:picMkLst>
            <pc:docMk/>
            <pc:sldMk cId="396785041" sldId="452"/>
            <ac:picMk id="8" creationId="{D92DB587-7DE8-A4FC-852D-C0FA1957976E}"/>
          </ac:picMkLst>
        </pc:picChg>
      </pc:sldChg>
      <pc:sldChg chg="addSp delSp modSp new add del mod">
        <pc:chgData name="David HO" userId="4f9b9414-db4c-428a-a76a-046e7c2b65fb" providerId="ADAL" clId="{64B897BA-9BBF-468C-9BA4-E63A44B537A9}" dt="2024-10-15T17:56:54.295" v="201" actId="1076"/>
        <pc:sldMkLst>
          <pc:docMk/>
          <pc:sldMk cId="1354449197" sldId="453"/>
        </pc:sldMkLst>
        <pc:spChg chg="del">
          <ac:chgData name="David HO" userId="4f9b9414-db4c-428a-a76a-046e7c2b65fb" providerId="ADAL" clId="{64B897BA-9BBF-468C-9BA4-E63A44B537A9}" dt="2024-10-15T17:55:56.796" v="191" actId="478"/>
          <ac:spMkLst>
            <pc:docMk/>
            <pc:sldMk cId="1354449197" sldId="453"/>
            <ac:spMk id="2" creationId="{A1ED0DC1-710B-4A14-95AA-BB3EA6099888}"/>
          </ac:spMkLst>
        </pc:spChg>
        <pc:spChg chg="mod">
          <ac:chgData name="David HO" userId="4f9b9414-db4c-428a-a76a-046e7c2b65fb" providerId="ADAL" clId="{64B897BA-9BBF-468C-9BA4-E63A44B537A9}" dt="2024-10-15T17:56:54.295" v="201" actId="1076"/>
          <ac:spMkLst>
            <pc:docMk/>
            <pc:sldMk cId="1354449197" sldId="453"/>
            <ac:spMk id="3" creationId="{0B4408F5-3916-0C20-2EE1-1294D8FC95BD}"/>
          </ac:spMkLst>
        </pc:spChg>
        <pc:picChg chg="add del mod">
          <ac:chgData name="David HO" userId="4f9b9414-db4c-428a-a76a-046e7c2b65fb" providerId="ADAL" clId="{64B897BA-9BBF-468C-9BA4-E63A44B537A9}" dt="2024-10-15T17:55:05.540" v="173" actId="478"/>
          <ac:picMkLst>
            <pc:docMk/>
            <pc:sldMk cId="1354449197" sldId="453"/>
            <ac:picMk id="8" creationId="{43D15A35-92F5-15D9-45D3-371C9AC25627}"/>
          </ac:picMkLst>
        </pc:picChg>
      </pc:sldChg>
      <pc:sldChg chg="addSp delSp modSp new mod">
        <pc:chgData name="David HO" userId="4f9b9414-db4c-428a-a76a-046e7c2b65fb" providerId="ADAL" clId="{64B897BA-9BBF-468C-9BA4-E63A44B537A9}" dt="2024-10-16T02:37:10.551" v="225" actId="20577"/>
        <pc:sldMkLst>
          <pc:docMk/>
          <pc:sldMk cId="3042389889" sldId="454"/>
        </pc:sldMkLst>
        <pc:spChg chg="mod">
          <ac:chgData name="David HO" userId="4f9b9414-db4c-428a-a76a-046e7c2b65fb" providerId="ADAL" clId="{64B897BA-9BBF-468C-9BA4-E63A44B537A9}" dt="2024-10-16T02:37:10.551" v="225" actId="20577"/>
          <ac:spMkLst>
            <pc:docMk/>
            <pc:sldMk cId="3042389889" sldId="454"/>
            <ac:spMk id="2" creationId="{EB9889A4-D54F-853A-6289-DD1F54F449A7}"/>
          </ac:spMkLst>
        </pc:spChg>
        <pc:spChg chg="del">
          <ac:chgData name="David HO" userId="4f9b9414-db4c-428a-a76a-046e7c2b65fb" providerId="ADAL" clId="{64B897BA-9BBF-468C-9BA4-E63A44B537A9}" dt="2024-10-16T02:35:58.905" v="203" actId="478"/>
          <ac:spMkLst>
            <pc:docMk/>
            <pc:sldMk cId="3042389889" sldId="454"/>
            <ac:spMk id="3" creationId="{8387CBED-B556-FAE7-7C38-657B048DC28F}"/>
          </ac:spMkLst>
        </pc:spChg>
        <pc:picChg chg="add mod">
          <ac:chgData name="David HO" userId="4f9b9414-db4c-428a-a76a-046e7c2b65fb" providerId="ADAL" clId="{64B897BA-9BBF-468C-9BA4-E63A44B537A9}" dt="2024-10-16T02:36:11.338" v="206" actId="1076"/>
          <ac:picMkLst>
            <pc:docMk/>
            <pc:sldMk cId="3042389889" sldId="454"/>
            <ac:picMk id="8" creationId="{8FDD8B60-1F64-4414-D12B-7329318BDF58}"/>
          </ac:picMkLst>
        </pc:picChg>
        <pc:picChg chg="add del">
          <ac:chgData name="David HO" userId="4f9b9414-db4c-428a-a76a-046e7c2b65fb" providerId="ADAL" clId="{64B897BA-9BBF-468C-9BA4-E63A44B537A9}" dt="2024-10-16T02:36:40.636" v="208" actId="22"/>
          <ac:picMkLst>
            <pc:docMk/>
            <pc:sldMk cId="3042389889" sldId="454"/>
            <ac:picMk id="10" creationId="{9EC1D388-E0FF-4731-6653-8F4149CB495C}"/>
          </ac:picMkLst>
        </pc:picChg>
        <pc:picChg chg="add del">
          <ac:chgData name="David HO" userId="4f9b9414-db4c-428a-a76a-046e7c2b65fb" providerId="ADAL" clId="{64B897BA-9BBF-468C-9BA4-E63A44B537A9}" dt="2024-10-16T02:37:03.547" v="210" actId="478"/>
          <ac:picMkLst>
            <pc:docMk/>
            <pc:sldMk cId="3042389889" sldId="454"/>
            <ac:picMk id="12" creationId="{D10613DD-3EB5-70A7-9DC2-071226258353}"/>
          </ac:picMkLst>
        </pc:picChg>
      </pc:sldChg>
      <pc:sldChg chg="addSp delSp modSp new mod">
        <pc:chgData name="David HO" userId="4f9b9414-db4c-428a-a76a-046e7c2b65fb" providerId="ADAL" clId="{64B897BA-9BBF-468C-9BA4-E63A44B537A9}" dt="2024-10-16T18:08:59.015" v="301" actId="1076"/>
        <pc:sldMkLst>
          <pc:docMk/>
          <pc:sldMk cId="3998742204" sldId="455"/>
        </pc:sldMkLst>
        <pc:spChg chg="del">
          <ac:chgData name="David HO" userId="4f9b9414-db4c-428a-a76a-046e7c2b65fb" providerId="ADAL" clId="{64B897BA-9BBF-468C-9BA4-E63A44B537A9}" dt="2024-10-16T18:08:51.356" v="298" actId="22"/>
          <ac:spMkLst>
            <pc:docMk/>
            <pc:sldMk cId="3998742204" sldId="455"/>
            <ac:spMk id="3" creationId="{A84AAAC8-E91F-6769-9F35-31B73B300C1B}"/>
          </ac:spMkLst>
        </pc:spChg>
        <pc:picChg chg="add mod ord">
          <ac:chgData name="David HO" userId="4f9b9414-db4c-428a-a76a-046e7c2b65fb" providerId="ADAL" clId="{64B897BA-9BBF-468C-9BA4-E63A44B537A9}" dt="2024-10-16T18:08:59.015" v="301" actId="1076"/>
          <ac:picMkLst>
            <pc:docMk/>
            <pc:sldMk cId="3998742204" sldId="455"/>
            <ac:picMk id="8" creationId="{EA82374C-ACE0-6948-D4A3-7768A8F85423}"/>
          </ac:picMkLst>
        </pc:picChg>
      </pc:sldChg>
      <pc:sldChg chg="addSp new mod">
        <pc:chgData name="David HO" userId="4f9b9414-db4c-428a-a76a-046e7c2b65fb" providerId="ADAL" clId="{64B897BA-9BBF-468C-9BA4-E63A44B537A9}" dt="2024-10-16T18:34:43.006" v="337" actId="22"/>
        <pc:sldMkLst>
          <pc:docMk/>
          <pc:sldMk cId="781117454" sldId="456"/>
        </pc:sldMkLst>
        <pc:picChg chg="add">
          <ac:chgData name="David HO" userId="4f9b9414-db4c-428a-a76a-046e7c2b65fb" providerId="ADAL" clId="{64B897BA-9BBF-468C-9BA4-E63A44B537A9}" dt="2024-10-16T18:34:43.006" v="337" actId="22"/>
          <ac:picMkLst>
            <pc:docMk/>
            <pc:sldMk cId="781117454" sldId="456"/>
            <ac:picMk id="8" creationId="{019EEA53-54E3-6CCE-AB33-299DEE5FF55D}"/>
          </ac:picMkLst>
        </pc:picChg>
      </pc:sldChg>
      <pc:sldChg chg="addSp new mod">
        <pc:chgData name="David HO" userId="4f9b9414-db4c-428a-a76a-046e7c2b65fb" providerId="ADAL" clId="{64B897BA-9BBF-468C-9BA4-E63A44B537A9}" dt="2024-10-16T18:35:29.508" v="339" actId="22"/>
        <pc:sldMkLst>
          <pc:docMk/>
          <pc:sldMk cId="2911862811" sldId="457"/>
        </pc:sldMkLst>
        <pc:picChg chg="add">
          <ac:chgData name="David HO" userId="4f9b9414-db4c-428a-a76a-046e7c2b65fb" providerId="ADAL" clId="{64B897BA-9BBF-468C-9BA4-E63A44B537A9}" dt="2024-10-16T18:35:29.508" v="339" actId="22"/>
          <ac:picMkLst>
            <pc:docMk/>
            <pc:sldMk cId="2911862811" sldId="457"/>
            <ac:picMk id="8" creationId="{12E7CEFD-D731-0679-AFBD-78D7D0AD7B8C}"/>
          </ac:picMkLst>
        </pc:picChg>
      </pc:sldChg>
      <pc:sldChg chg="addSp new mod">
        <pc:chgData name="David HO" userId="4f9b9414-db4c-428a-a76a-046e7c2b65fb" providerId="ADAL" clId="{64B897BA-9BBF-468C-9BA4-E63A44B537A9}" dt="2024-10-16T18:35:44.242" v="341" actId="22"/>
        <pc:sldMkLst>
          <pc:docMk/>
          <pc:sldMk cId="349538575" sldId="458"/>
        </pc:sldMkLst>
        <pc:picChg chg="add">
          <ac:chgData name="David HO" userId="4f9b9414-db4c-428a-a76a-046e7c2b65fb" providerId="ADAL" clId="{64B897BA-9BBF-468C-9BA4-E63A44B537A9}" dt="2024-10-16T18:35:44.242" v="341" actId="22"/>
          <ac:picMkLst>
            <pc:docMk/>
            <pc:sldMk cId="349538575" sldId="458"/>
            <ac:picMk id="8" creationId="{62AC5E98-8C47-0B94-9A62-22832D15F18F}"/>
          </ac:picMkLst>
        </pc:picChg>
      </pc:sldChg>
      <pc:sldChg chg="addSp new mod">
        <pc:chgData name="David HO" userId="4f9b9414-db4c-428a-a76a-046e7c2b65fb" providerId="ADAL" clId="{64B897BA-9BBF-468C-9BA4-E63A44B537A9}" dt="2024-10-16T18:36:11.447" v="345" actId="22"/>
        <pc:sldMkLst>
          <pc:docMk/>
          <pc:sldMk cId="2099454051" sldId="459"/>
        </pc:sldMkLst>
        <pc:picChg chg="add">
          <ac:chgData name="David HO" userId="4f9b9414-db4c-428a-a76a-046e7c2b65fb" providerId="ADAL" clId="{64B897BA-9BBF-468C-9BA4-E63A44B537A9}" dt="2024-10-16T18:36:11.447" v="345" actId="22"/>
          <ac:picMkLst>
            <pc:docMk/>
            <pc:sldMk cId="2099454051" sldId="459"/>
            <ac:picMk id="8" creationId="{702AA2D2-7263-1AA6-653D-B77F520D0D92}"/>
          </ac:picMkLst>
        </pc:picChg>
      </pc:sldChg>
      <pc:sldChg chg="addSp new mod">
        <pc:chgData name="David HO" userId="4f9b9414-db4c-428a-a76a-046e7c2b65fb" providerId="ADAL" clId="{64B897BA-9BBF-468C-9BA4-E63A44B537A9}" dt="2024-10-16T18:36:30.102" v="347" actId="22"/>
        <pc:sldMkLst>
          <pc:docMk/>
          <pc:sldMk cId="3342790521" sldId="460"/>
        </pc:sldMkLst>
        <pc:picChg chg="add">
          <ac:chgData name="David HO" userId="4f9b9414-db4c-428a-a76a-046e7c2b65fb" providerId="ADAL" clId="{64B897BA-9BBF-468C-9BA4-E63A44B537A9}" dt="2024-10-16T18:36:30.102" v="347" actId="22"/>
          <ac:picMkLst>
            <pc:docMk/>
            <pc:sldMk cId="3342790521" sldId="460"/>
            <ac:picMk id="8" creationId="{088AF0B9-1010-28F7-9598-D2E2C1C2DF75}"/>
          </ac:picMkLst>
        </pc:picChg>
      </pc:sldChg>
      <pc:sldChg chg="new del">
        <pc:chgData name="David HO" userId="4f9b9414-db4c-428a-a76a-046e7c2b65fb" providerId="ADAL" clId="{64B897BA-9BBF-468C-9BA4-E63A44B537A9}" dt="2024-10-16T18:37:12.669" v="349" actId="47"/>
        <pc:sldMkLst>
          <pc:docMk/>
          <pc:sldMk cId="884206156" sldId="4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2024-10-12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09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9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113635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en-US" sz="3600" b="1" i="1" kern="1200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C:\Users\johnnyc\AppData\Local\Microsoft\Windows\INetCache\Content.Word\vtc.jpg">
            <a:extLst>
              <a:ext uri="{FF2B5EF4-FFF2-40B4-BE49-F238E27FC236}">
                <a16:creationId xmlns:a16="http://schemas.microsoft.com/office/drawing/2014/main" id="{39BB3CF6-6063-4B98-966B-D61F1A1EBF6E}"/>
              </a:ext>
            </a:extLst>
          </p:cNvPr>
          <p:cNvPicPr/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742" y1="55182" x2="24516" y2="73109"/>
                        <a14:foregroundMark x1="46935" y1="52661" x2="60645" y2="52661"/>
                        <a14:foregroundMark x1="53710" y1="53221" x2="51452" y2="82913"/>
                        <a14:foregroundMark x1="24355" y1="61905" x2="26613" y2="78151"/>
                        <a14:foregroundMark x1="67742" y1="57703" x2="80806" y2="50140"/>
                        <a14:foregroundMark x1="67258" y1="62185" x2="68226" y2="82633"/>
                        <a14:foregroundMark x1="71290" y1="82353" x2="78548" y2="83193"/>
                        <a14:foregroundMark x1="43871" y1="25490" x2="46935" y2="13725"/>
                        <a14:foregroundMark x1="37258" y1="49020" x2="42258" y2="31092"/>
                        <a14:foregroundMark x1="37903" y1="56863" x2="42581" y2="44818"/>
                        <a14:foregroundMark x1="34516" y1="54622" x2="37258" y2="32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95" y="-1"/>
            <a:ext cx="2290575" cy="12137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 userDrawn="1"/>
        </p:nvSpPr>
        <p:spPr>
          <a:xfrm>
            <a:off x="1517900" y="1282638"/>
            <a:ext cx="7626100" cy="83099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  <a:alpha val="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623009" y="1282637"/>
            <a:ext cx="7072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ITP4514 </a:t>
            </a:r>
          </a:p>
          <a:p>
            <a:pPr algn="r"/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Artificial Intelligence &amp; Machine Learning 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48965" y="3487979"/>
            <a:ext cx="8246070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E701FF"/>
                </a:solidFill>
                <a:effectLst/>
              </a:defRPr>
            </a:lvl1pPr>
          </a:lstStyle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AY 2021-22</a:t>
            </a:r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891995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55520"/>
            <a:ext cx="8246070" cy="3206803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413609" cy="725349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720" y="1197405"/>
            <a:ext cx="6413609" cy="351106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891995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199" y="4767263"/>
            <a:ext cx="151881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39540" y="4767263"/>
            <a:ext cx="36649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0690" y="4767263"/>
            <a:ext cx="136611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ITP4514</a:t>
            </a:r>
            <a:r>
              <a:rPr lang="en-US" sz="1400" baseline="0" dirty="0">
                <a:solidFill>
                  <a:schemeClr val="bg1">
                    <a:lumMod val="65000"/>
                  </a:schemeClr>
                </a:solidFill>
              </a:rPr>
              <a:t> – Artificial Intelligence and Machine Learning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linear-regression-in-real-life-4a78d7159f16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linear_model/plot_logistic_multinomial.html#sphx-glr-auto-examples-linear-model-plot-logistic-multinomial-py" TargetMode="External"/><Relationship Id="rId7" Type="http://schemas.openxmlformats.org/officeDocument/2006/relationships/hyperlink" Target="https://scikit-learn.org/stable/auto_examples/tree/plot_iris_dtc.html#sphx-glr-auto-examples-tree-plot-iris-dtc-p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rogramcreek.com/python/example/87301/sklearn.naive_bayes.GaussianNB" TargetMode="External"/><Relationship Id="rId5" Type="http://schemas.openxmlformats.org/officeDocument/2006/relationships/hyperlink" Target="https://scikit-learn.org/stable/auto_examples/classification/plot_digits_classification.html#sphx-glr-auto-examples-classification-plot-digits-classification-py" TargetMode="External"/><Relationship Id="rId4" Type="http://schemas.openxmlformats.org/officeDocument/2006/relationships/hyperlink" Target="https://scikit-learn.org/stable/auto_examples/neighbors/plot_classification.html#sphx-glr-auto-examples-neighbors-plot-classification-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6 – ML : Classification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AY 2024-25</a:t>
            </a:r>
          </a:p>
        </p:txBody>
      </p:sp>
    </p:spTree>
    <p:extLst>
      <p:ext uri="{BB962C8B-B14F-4D97-AF65-F5344CB8AC3E}">
        <p14:creationId xmlns:p14="http://schemas.microsoft.com/office/powerpoint/2010/main" val="2819291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14550" y="128470"/>
            <a:ext cx="5650023" cy="725349"/>
          </a:xfrm>
        </p:spPr>
        <p:txBody>
          <a:bodyPr>
            <a:normAutofit fontScale="90000"/>
          </a:bodyPr>
          <a:lstStyle/>
          <a:p>
            <a:r>
              <a:rPr lang="en-HK" dirty="0"/>
              <a:t>Common Classification Algorithms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128720" y="1197406"/>
            <a:ext cx="6413609" cy="30540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many important classification algorithms.</a:t>
            </a:r>
          </a:p>
          <a:p>
            <a:r>
              <a:rPr lang="en-US" dirty="0"/>
              <a:t>No single method will do well in all classification problems!</a:t>
            </a:r>
          </a:p>
          <a:p>
            <a:r>
              <a:rPr lang="en-US" dirty="0"/>
              <a:t>Methods based on several classification algorithms:</a:t>
            </a:r>
          </a:p>
          <a:p>
            <a:pPr lvl="1"/>
            <a:r>
              <a:rPr lang="en-HK" dirty="0"/>
              <a:t>Voting classification</a:t>
            </a:r>
          </a:p>
          <a:p>
            <a:pPr lvl="1"/>
            <a:r>
              <a:rPr lang="en-HK" dirty="0"/>
              <a:t>Ensemble methods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481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Classification Algorithms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b="1" dirty="0">
                <a:solidFill>
                  <a:srgbClr val="FF0000"/>
                </a:solidFill>
              </a:rPr>
              <a:t>Logistic regression</a:t>
            </a:r>
          </a:p>
          <a:p>
            <a:r>
              <a:rPr lang="en-HK" dirty="0"/>
              <a:t>K-Nearest Neighbours (KNN)</a:t>
            </a:r>
            <a:endParaRPr lang="en-HK" b="1" dirty="0">
              <a:solidFill>
                <a:srgbClr val="FF0000"/>
              </a:solidFill>
            </a:endParaRPr>
          </a:p>
          <a:p>
            <a:r>
              <a:rPr lang="en-HK" dirty="0"/>
              <a:t>Naïve Bayes</a:t>
            </a:r>
          </a:p>
          <a:p>
            <a:r>
              <a:rPr lang="en-HK" dirty="0"/>
              <a:t>Decision Tree</a:t>
            </a:r>
          </a:p>
          <a:p>
            <a:r>
              <a:rPr lang="en-HK" dirty="0"/>
              <a:t>Support Vector Machine (SVM)</a:t>
            </a:r>
          </a:p>
          <a:p>
            <a:r>
              <a:rPr lang="en-HK" dirty="0"/>
              <a:t>Neural Networks (NN)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3716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79983"/>
            <a:ext cx="6413609" cy="725349"/>
          </a:xfrm>
        </p:spPr>
        <p:txBody>
          <a:bodyPr>
            <a:normAutofit/>
          </a:bodyPr>
          <a:lstStyle/>
          <a:p>
            <a:r>
              <a:rPr lang="en-HK" dirty="0"/>
              <a:t>Logistic Regression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Logistic regression (or logit regression) uses a logistic function to model a binary dependent variable</a:t>
            </a:r>
          </a:p>
          <a:p>
            <a:r>
              <a:rPr lang="en-HK" dirty="0"/>
              <a:t>Standard logistic function:</a:t>
            </a:r>
          </a:p>
          <a:p>
            <a:endParaRPr lang="en-HK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212" y="3029865"/>
            <a:ext cx="4177494" cy="1221640"/>
          </a:xfrm>
          <a:prstGeom prst="rect">
            <a:avLst/>
          </a:prstGeom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889611"/>
            <a:ext cx="1871342" cy="1502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93B9C-D0AE-6BF1-105D-6B846E2E9F5B}"/>
              </a:ext>
            </a:extLst>
          </p:cNvPr>
          <p:cNvSpPr txBox="1"/>
          <p:nvPr/>
        </p:nvSpPr>
        <p:spPr>
          <a:xfrm>
            <a:off x="6557165" y="2937371"/>
            <a:ext cx="2669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Sigmoid </a:t>
            </a:r>
            <a:r>
              <a:rPr lang="en-US" b="1" dirty="0" err="1">
                <a:solidFill>
                  <a:srgbClr val="FF0000"/>
                </a:solidFill>
              </a:rPr>
              <a:t>Fcn</a:t>
            </a:r>
            <a:r>
              <a:rPr lang="en-US" b="1" dirty="0">
                <a:solidFill>
                  <a:srgbClr val="FF0000"/>
                </a:solidFill>
              </a:rPr>
              <a:t> for output layer of binary NN</a:t>
            </a:r>
          </a:p>
          <a:p>
            <a:r>
              <a:rPr lang="en-US" b="1" dirty="0">
                <a:solidFill>
                  <a:srgbClr val="FF0000"/>
                </a:solidFill>
              </a:rPr>
              <a:t>Class (0, 1) to model output into probability</a:t>
            </a:r>
            <a:endParaRPr lang="en-HK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2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720" y="128470"/>
            <a:ext cx="6413609" cy="725349"/>
          </a:xfrm>
        </p:spPr>
        <p:txBody>
          <a:bodyPr/>
          <a:lstStyle/>
          <a:p>
            <a:r>
              <a:rPr lang="en-US" dirty="0"/>
              <a:t>Logistic Regression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Logistic regression is a classification algorithm used to find the probability of event success and event failure. It is used when the dependent variable is binary in nature (e.g. 0/1, True/False, Yes/No, Pass/Fail)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0369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1" y="89695"/>
            <a:ext cx="6413609" cy="725349"/>
          </a:xfrm>
        </p:spPr>
        <p:txBody>
          <a:bodyPr>
            <a:noAutofit/>
          </a:bodyPr>
          <a:lstStyle/>
          <a:p>
            <a:r>
              <a:rPr lang="en-HK" sz="3200" dirty="0"/>
              <a:t>Logistic Regression Curve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360" y="999789"/>
            <a:ext cx="4449726" cy="3640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475" y="3029865"/>
            <a:ext cx="2137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https://en.wikipedia.org/wiki/Logistic_regression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68280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HK" dirty="0"/>
              <a:t>Logistic regression Applications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/>
              <a:t>Applications examples:</a:t>
            </a:r>
          </a:p>
          <a:p>
            <a:r>
              <a:rPr lang="en-HK" dirty="0"/>
              <a:t>Predict disease outcome based on observed symptoms of patients</a:t>
            </a:r>
          </a:p>
          <a:p>
            <a:r>
              <a:rPr lang="en-HK" dirty="0"/>
              <a:t>Predict whether there will be system failure based on machine running statistics</a:t>
            </a:r>
          </a:p>
          <a:p>
            <a:r>
              <a:rPr lang="en-HK" dirty="0"/>
              <a:t>Predict whether a mortgage will become default (cannot be repaid) based on economic and borrower’s 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1096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20" cy="725349"/>
          </a:xfrm>
        </p:spPr>
        <p:txBody>
          <a:bodyPr>
            <a:normAutofit/>
          </a:bodyPr>
          <a:lstStyle/>
          <a:p>
            <a:r>
              <a:rPr lang="en-US" dirty="0"/>
              <a:t>Example: Logistic Regression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8720" y="1090851"/>
            <a:ext cx="32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 dependences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28720" y="2367342"/>
            <a:ext cx="32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Simulate data for </a:t>
            </a:r>
            <a:r>
              <a:rPr lang="en-US" b="1" dirty="0" err="1"/>
              <a:t>classifcation</a:t>
            </a:r>
            <a:endParaRPr lang="en-US" b="1" dirty="0"/>
          </a:p>
        </p:txBody>
      </p:sp>
      <p:sp>
        <p:nvSpPr>
          <p:cNvPr id="14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lab6.ipynb (Q.5)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19" y="1432489"/>
            <a:ext cx="4428445" cy="943561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18" y="2727965"/>
            <a:ext cx="5444031" cy="1068919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052365" y="3851827"/>
            <a:ext cx="570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Fit the data with a logistic regression model from </a:t>
            </a:r>
            <a:r>
              <a:rPr lang="en-US" b="1" dirty="0" err="1"/>
              <a:t>sklearn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18" y="4221159"/>
            <a:ext cx="5802792" cy="258152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334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194317"/>
            <a:ext cx="6719020" cy="725349"/>
          </a:xfrm>
        </p:spPr>
        <p:txBody>
          <a:bodyPr>
            <a:noAutofit/>
          </a:bodyPr>
          <a:lstStyle/>
          <a:p>
            <a:r>
              <a:rPr lang="en-US" sz="3200" dirty="0"/>
              <a:t>Example: Logistic Regression (2)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28720" y="1090851"/>
            <a:ext cx="4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color map to show the results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28720" y="2419045"/>
            <a:ext cx="4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 the boundaries and grids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22" y="1367276"/>
            <a:ext cx="5826823" cy="1042196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22" y="2685897"/>
            <a:ext cx="5903899" cy="1893051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3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lab6.ipynb (Q.5)</a:t>
            </a:r>
          </a:p>
        </p:txBody>
      </p:sp>
    </p:spTree>
    <p:extLst>
      <p:ext uri="{BB962C8B-B14F-4D97-AF65-F5344CB8AC3E}">
        <p14:creationId xmlns:p14="http://schemas.microsoft.com/office/powerpoint/2010/main" val="779429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28720" y="1090851"/>
            <a:ext cx="4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 and output the 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56" y="1402540"/>
            <a:ext cx="5777740" cy="330708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2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lab6.ipynb (Q.5)</a:t>
            </a: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2181656" y="281175"/>
            <a:ext cx="6818789" cy="725349"/>
          </a:xfrm>
        </p:spPr>
        <p:txBody>
          <a:bodyPr>
            <a:noAutofit/>
          </a:bodyPr>
          <a:lstStyle/>
          <a:p>
            <a:r>
              <a:rPr lang="en-US" sz="3200" dirty="0"/>
              <a:t>Example: Logistic Regression (3)</a:t>
            </a:r>
          </a:p>
        </p:txBody>
      </p:sp>
    </p:spTree>
    <p:extLst>
      <p:ext uri="{BB962C8B-B14F-4D97-AF65-F5344CB8AC3E}">
        <p14:creationId xmlns:p14="http://schemas.microsoft.com/office/powerpoint/2010/main" val="3979021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0ABA-0467-B51E-AD08-A8AFE892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Applications:</a:t>
            </a:r>
            <a:br>
              <a:rPr lang="en-HK" dirty="0"/>
            </a:br>
            <a:endParaRPr lang="en-H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32458-BE2C-AEAA-DBD8-236689EA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E5518-F2F1-9ABA-CA70-82362728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7DB8-BC13-D7F1-F574-3DC90465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37835FC-76BC-9D72-606D-CB92EFF2B2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70606" y="1371848"/>
            <a:ext cx="701955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Medical Diagnosis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Predicting the presence of a disease.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Spam Detection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Classifying emails as spam or not spam.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Conversion Prediction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Predicting customer response to marketing campaigns.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Credit Scoring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Assessing loan approval risk based on customer information.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Recognition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Classifying images like handwritten digits.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Sentiment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Determining positive, negative, or neutral sentiment in text.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 Performance Prediction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Predicting whether a student will pass or fail based on various features. </a:t>
            </a:r>
          </a:p>
        </p:txBody>
      </p:sp>
    </p:spTree>
    <p:extLst>
      <p:ext uri="{BB962C8B-B14F-4D97-AF65-F5344CB8AC3E}">
        <p14:creationId xmlns:p14="http://schemas.microsoft.com/office/powerpoint/2010/main" val="297796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Lesson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55520"/>
            <a:ext cx="8246070" cy="3111743"/>
          </a:xfrm>
        </p:spPr>
        <p:txBody>
          <a:bodyPr>
            <a:normAutofit/>
          </a:bodyPr>
          <a:lstStyle/>
          <a:p>
            <a:pPr marL="461963" indent="-461963">
              <a:buFont typeface="+mj-lt"/>
              <a:buAutoNum type="arabicPeriod"/>
            </a:pPr>
            <a:r>
              <a:rPr lang="en-HK" dirty="0"/>
              <a:t>Introduction to Machine Learning</a:t>
            </a:r>
          </a:p>
          <a:p>
            <a:pPr marL="461963" indent="-461963">
              <a:buFont typeface="+mj-lt"/>
              <a:buAutoNum type="arabicPeriod"/>
            </a:pPr>
            <a:r>
              <a:rPr lang="en-HK" dirty="0"/>
              <a:t>Classification Algorithms</a:t>
            </a:r>
          </a:p>
          <a:p>
            <a:pPr marL="461963" indent="-461963">
              <a:buFont typeface="+mj-lt"/>
              <a:buAutoNum type="arabicPeriod"/>
            </a:pPr>
            <a:r>
              <a:rPr lang="en-US" dirty="0"/>
              <a:t>Evaluation of Classification Model</a:t>
            </a:r>
            <a:endParaRPr lang="en-H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A9674-1263-42EB-84ED-70EA5A68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0EEC0-5178-49B9-93B1-B2219E8C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3D2FB3-B22E-4D74-B537-2C330579D3E0}"/>
              </a:ext>
            </a:extLst>
          </p:cNvPr>
          <p:cNvSpPr txBox="1">
            <a:spLocks/>
          </p:cNvSpPr>
          <p:nvPr/>
        </p:nvSpPr>
        <p:spPr>
          <a:xfrm>
            <a:off x="457200" y="119315"/>
            <a:ext cx="8543245" cy="772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 defTabSz="1219170"/>
            <a:r>
              <a:rPr lang="en-US" b="1" i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L6 – ML: Classification 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44272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19" y="132558"/>
            <a:ext cx="6413609" cy="725349"/>
          </a:xfrm>
        </p:spPr>
        <p:txBody>
          <a:bodyPr>
            <a:normAutofit fontScale="90000"/>
          </a:bodyPr>
          <a:lstStyle/>
          <a:p>
            <a:r>
              <a:rPr lang="en-HK" dirty="0"/>
              <a:t>Advantages and Disadvantages of Logistic Regression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Advantages</a:t>
            </a:r>
          </a:p>
          <a:p>
            <a:pPr lvl="1"/>
            <a:r>
              <a:rPr lang="en-HK" dirty="0"/>
              <a:t>Simple to implement</a:t>
            </a:r>
          </a:p>
          <a:p>
            <a:pPr lvl="1"/>
            <a:r>
              <a:rPr lang="en-HK" dirty="0"/>
              <a:t>Fast training</a:t>
            </a:r>
          </a:p>
          <a:p>
            <a:r>
              <a:rPr lang="en-HK" dirty="0"/>
              <a:t>Disadvantages</a:t>
            </a:r>
          </a:p>
          <a:p>
            <a:pPr lvl="1"/>
            <a:r>
              <a:rPr lang="en-HK" dirty="0"/>
              <a:t>Overfitting (if number of observations is less than the number of input features)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2794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CABC-9D72-3542-DF6A-85E06DE7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4DA8A-D974-9C42-1D7B-0D9F98E9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625CF-B267-2F81-2F84-20E19791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B1EE2-A566-DA71-0F20-12636C3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81911-50A8-82AD-1C3B-03B4D54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DB587-7DE8-A4FC-852D-C0FA1957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19" y="871063"/>
            <a:ext cx="7931510" cy="38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5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889A4-D54F-853A-6289-DD1F54F4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&amp; Bias</a:t>
            </a:r>
            <a:endParaRPr lang="en-H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983C0-4C5B-B10F-6082-671AA766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FAFC8-0752-1232-3510-ABB49555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8ECE1-1DBE-82C4-5729-FE5838FB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D8B60-1F64-4414-D12B-7329318BD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7" y="1191917"/>
            <a:ext cx="7778805" cy="36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8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Classification Algorithms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Logistic regression</a:t>
            </a:r>
          </a:p>
          <a:p>
            <a:r>
              <a:rPr lang="en-HK" b="1" dirty="0">
                <a:solidFill>
                  <a:srgbClr val="FF0000"/>
                </a:solidFill>
              </a:rPr>
              <a:t>K-Nearest Neighbours (KNN)</a:t>
            </a:r>
            <a:endParaRPr lang="en-HK" dirty="0"/>
          </a:p>
          <a:p>
            <a:r>
              <a:rPr lang="en-HK" dirty="0"/>
              <a:t>Naïve Bayes</a:t>
            </a:r>
          </a:p>
          <a:p>
            <a:r>
              <a:rPr lang="en-HK" dirty="0"/>
              <a:t>Decision Tree</a:t>
            </a:r>
          </a:p>
          <a:p>
            <a:r>
              <a:rPr lang="en-HK" dirty="0"/>
              <a:t>Support Vector Machine (SVM)</a:t>
            </a:r>
          </a:p>
          <a:p>
            <a:r>
              <a:rPr lang="en-HK" dirty="0"/>
              <a:t>Neural Networks (NN)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64923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2327624" y="270498"/>
            <a:ext cx="6413609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HK" dirty="0"/>
              <a:t>K-Nearest Neighbours (KNN)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2128720" y="1197405"/>
            <a:ext cx="6413609" cy="3511061"/>
          </a:xfrm>
        </p:spPr>
        <p:txBody>
          <a:bodyPr>
            <a:normAutofit/>
          </a:bodyPr>
          <a:lstStyle/>
          <a:p>
            <a:r>
              <a:rPr lang="en-US" dirty="0"/>
              <a:t>The k-nearest neighbors (k-NN) algorithm is a classification algorithm that predicts the class of an instance based on the classes of its k nearest neighbors in the feature space.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28416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558" y="1960930"/>
            <a:ext cx="2752725" cy="247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283" y="1837153"/>
            <a:ext cx="2647950" cy="2047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2766" y="3029865"/>
            <a:ext cx="305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https://en.wikipedia.org/wiki/K-nearest_neighbors_algorithm</a:t>
            </a:r>
          </a:p>
        </p:txBody>
      </p:sp>
    </p:spTree>
    <p:extLst>
      <p:ext uri="{BB962C8B-B14F-4D97-AF65-F5344CB8AC3E}">
        <p14:creationId xmlns:p14="http://schemas.microsoft.com/office/powerpoint/2010/main" val="3624713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sz="2900" dirty="0"/>
          </a:p>
          <a:p>
            <a:r>
              <a:rPr lang="en-HK" sz="2900" dirty="0"/>
              <a:t>In a 2-D plane, suppose the yellow points are labelled as “Cat”</a:t>
            </a:r>
          </a:p>
          <a:p>
            <a:r>
              <a:rPr lang="en-HK" sz="2900" dirty="0"/>
              <a:t>The purple points are labelled as “Dog”</a:t>
            </a:r>
          </a:p>
          <a:p>
            <a:r>
              <a:rPr lang="en-HK" sz="2900" dirty="0"/>
              <a:t>To classify the new data point (the red star) belongs to class “Cat” or “Dog”, we need to specify the number of “</a:t>
            </a:r>
            <a:r>
              <a:rPr lang="en-HK" sz="2900" dirty="0" err="1"/>
              <a:t>neighbors</a:t>
            </a:r>
            <a:r>
              <a:rPr lang="en-HK" sz="2900" dirty="0"/>
              <a:t>” (K).</a:t>
            </a:r>
          </a:p>
          <a:p>
            <a:r>
              <a:rPr lang="en-HK" sz="2900" dirty="0"/>
              <a:t>If k = 3, the red star would be classified as “Dog”</a:t>
            </a:r>
          </a:p>
          <a:p>
            <a:r>
              <a:rPr lang="en-HK" sz="2900" dirty="0"/>
              <a:t>If k = 6, it would be classified as “Cat”</a:t>
            </a:r>
            <a:endParaRPr lang="en-US" sz="29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218" name="Picture 2" descr="https://miro.medium.com/v2/resize:fit:700/1*2zYNhLc522h0zftD1zDh2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65" y="1138608"/>
            <a:ext cx="3026605" cy="226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799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K-Nearest Neighbours (KNN)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Assign the data to one of the classes (categories) based on the average values of its K nearest neighbours.</a:t>
            </a:r>
          </a:p>
          <a:p>
            <a:r>
              <a:rPr lang="en-HK" dirty="0"/>
              <a:t>Weights can be assigned to the contribution of the neighbours</a:t>
            </a:r>
          </a:p>
          <a:p>
            <a:r>
              <a:rPr lang="en-HK" dirty="0"/>
              <a:t>KNN is sensitive to the local structure of the 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34477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20" cy="725349"/>
          </a:xfrm>
        </p:spPr>
        <p:txBody>
          <a:bodyPr>
            <a:normAutofit/>
          </a:bodyPr>
          <a:lstStyle/>
          <a:p>
            <a:r>
              <a:rPr lang="en-US" dirty="0"/>
              <a:t>Example: KNN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8720" y="1090851"/>
            <a:ext cx="32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 dependences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05" y="1421386"/>
            <a:ext cx="4403100" cy="1307932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076775" y="2758629"/>
            <a:ext cx="32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20" y="3073560"/>
            <a:ext cx="5726335" cy="1603676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4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lab6.ipynb (Q.3)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8251A5-245E-7512-8EBF-B31AFF31F0AE}"/>
              </a:ext>
            </a:extLst>
          </p:cNvPr>
          <p:cNvSpPr/>
          <p:nvPr/>
        </p:nvSpPr>
        <p:spPr>
          <a:xfrm>
            <a:off x="1670605" y="3946095"/>
            <a:ext cx="2443280" cy="731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3D85F3-AA81-F7F4-BFA6-30F465F1F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460" y="3534616"/>
            <a:ext cx="2734613" cy="160367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1E2EFB-9646-6C78-0530-CACCD7E9304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165830" y="4311665"/>
            <a:ext cx="2238630" cy="2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47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20" cy="725349"/>
          </a:xfrm>
        </p:spPr>
        <p:txBody>
          <a:bodyPr>
            <a:normAutofit/>
          </a:bodyPr>
          <a:lstStyle/>
          <a:p>
            <a:r>
              <a:rPr lang="en-US" dirty="0"/>
              <a:t>Example: KNN (2)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28720" y="1090851"/>
            <a:ext cx="4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Define the number of </a:t>
            </a:r>
            <a:r>
              <a:rPr lang="en-US" b="1" dirty="0" err="1"/>
              <a:t>neighbours</a:t>
            </a:r>
            <a:r>
              <a:rPr lang="en-US" b="1" dirty="0"/>
              <a:t> 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13" y="1460183"/>
            <a:ext cx="2200582" cy="371527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120109" y="1935723"/>
            <a:ext cx="626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Fit the data using </a:t>
            </a:r>
            <a:r>
              <a:rPr lang="en-US" b="1" dirty="0" err="1"/>
              <a:t>kNeighborsClassifier</a:t>
            </a:r>
            <a:r>
              <a:rPr lang="en-US" b="1" dirty="0"/>
              <a:t> model from </a:t>
            </a:r>
            <a:r>
              <a:rPr lang="en-US" b="1" dirty="0" err="1"/>
              <a:t>sklearn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040" y="2344125"/>
            <a:ext cx="6871725" cy="104067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4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lab6.ipynb (Q.3)</a:t>
            </a:r>
          </a:p>
        </p:txBody>
      </p:sp>
    </p:spTree>
    <p:extLst>
      <p:ext uri="{BB962C8B-B14F-4D97-AF65-F5344CB8AC3E}">
        <p14:creationId xmlns:p14="http://schemas.microsoft.com/office/powerpoint/2010/main" val="377837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HK" b="1" i="1" dirty="0">
                <a:solidFill>
                  <a:srgbClr val="FFFF00"/>
                </a:solidFill>
              </a:rPr>
              <a:t>Introduction to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Intro. to Machine Learning</a:t>
            </a:r>
          </a:p>
          <a:p>
            <a:r>
              <a:rPr lang="en-HK" dirty="0"/>
              <a:t>Classification vs Regression</a:t>
            </a:r>
          </a:p>
          <a:p>
            <a:r>
              <a:rPr lang="en-HK" dirty="0"/>
              <a:t>Types of Machine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35587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20" cy="725349"/>
          </a:xfrm>
        </p:spPr>
        <p:txBody>
          <a:bodyPr>
            <a:normAutofit/>
          </a:bodyPr>
          <a:lstStyle/>
          <a:p>
            <a:r>
              <a:rPr lang="en-US" dirty="0"/>
              <a:t>Example: KNN (3)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28720" y="1090851"/>
            <a:ext cx="4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color map to show the 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126" y="1403145"/>
            <a:ext cx="6549673" cy="1338195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098925" y="2741340"/>
            <a:ext cx="4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 the boundaries and grids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265" y="3029865"/>
            <a:ext cx="6388300" cy="1639407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5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lab6.ipynb (Q.3)</a:t>
            </a:r>
          </a:p>
        </p:txBody>
      </p:sp>
    </p:spTree>
    <p:extLst>
      <p:ext uri="{BB962C8B-B14F-4D97-AF65-F5344CB8AC3E}">
        <p14:creationId xmlns:p14="http://schemas.microsoft.com/office/powerpoint/2010/main" val="1595053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20" cy="725349"/>
          </a:xfrm>
        </p:spPr>
        <p:txBody>
          <a:bodyPr>
            <a:normAutofit/>
          </a:bodyPr>
          <a:lstStyle/>
          <a:p>
            <a:r>
              <a:rPr lang="en-US" dirty="0"/>
              <a:t>Example: KNN (4)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28720" y="1090851"/>
            <a:ext cx="4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 and output the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583" y="1396553"/>
            <a:ext cx="3970330" cy="101491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5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lab6.ipynb (Q.3)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45" y="2411463"/>
            <a:ext cx="5779509" cy="2036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605" y="4447703"/>
            <a:ext cx="999909" cy="3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73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20" cy="725349"/>
          </a:xfrm>
        </p:spPr>
        <p:txBody>
          <a:bodyPr>
            <a:normAutofit/>
          </a:bodyPr>
          <a:lstStyle/>
          <a:p>
            <a:r>
              <a:rPr lang="en-US" dirty="0"/>
              <a:t>Example: KNN (5)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34130" y="1168384"/>
            <a:ext cx="322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13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lab6.ipynb (Q.3)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0" y="1699576"/>
            <a:ext cx="3778310" cy="3067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86" y="1865984"/>
            <a:ext cx="3916978" cy="2901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1D9941-483D-42FC-E71A-1428B7E0E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605" y="-15889"/>
            <a:ext cx="6530643" cy="18670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78091D-DB47-306B-A041-3E010EE78A78}"/>
              </a:ext>
            </a:extLst>
          </p:cNvPr>
          <p:cNvSpPr txBox="1"/>
          <p:nvPr/>
        </p:nvSpPr>
        <p:spPr>
          <a:xfrm>
            <a:off x="1365195" y="4069663"/>
            <a:ext cx="458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generalized decision boundary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9D131E-B60A-0122-A1DA-4E1C5FC9DD5E}"/>
              </a:ext>
            </a:extLst>
          </p:cNvPr>
          <p:cNvSpPr txBox="1"/>
          <p:nvPr/>
        </p:nvSpPr>
        <p:spPr>
          <a:xfrm>
            <a:off x="5640935" y="4066369"/>
            <a:ext cx="291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detailed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2891763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408F5-3916-0C20-2EE1-1294D8FC9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310" y="1197405"/>
            <a:ext cx="6719020" cy="35110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weights='uniform'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Each of the k-nearest neighbors contributes equally to classification, regardless of distance. This results in </a:t>
            </a:r>
            <a:r>
              <a:rPr lang="en-US" sz="1800" b="1" dirty="0"/>
              <a:t>smoother boundaries</a:t>
            </a:r>
            <a:r>
              <a:rPr lang="en-US" sz="1800" dirty="0"/>
              <a:t> with less contour and is ideal for cases where all neighbors have the same influence.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weights='distance'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Closer neighbors contribute more to classification. This creates </a:t>
            </a:r>
            <a:r>
              <a:rPr lang="en-US" sz="1800" b="1" dirty="0"/>
              <a:t>more detailed boundaries</a:t>
            </a:r>
            <a:r>
              <a:rPr lang="en-US" sz="1800" dirty="0"/>
              <a:t>, emphasizing proximity and providing more accuracy in areas where classes overlap.</a:t>
            </a:r>
          </a:p>
          <a:p>
            <a:endParaRPr lang="en-HK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8526D-1B5E-5E6B-25D9-DF3483D2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32658-FE68-2837-19C7-DDFA51C5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1B47D-D961-A094-5715-841DC508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9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89695"/>
            <a:ext cx="6413609" cy="725349"/>
          </a:xfrm>
        </p:spPr>
        <p:txBody>
          <a:bodyPr>
            <a:normAutofit fontScale="90000"/>
          </a:bodyPr>
          <a:lstStyle/>
          <a:p>
            <a:r>
              <a:rPr lang="en-HK" dirty="0"/>
              <a:t>Advantages and Disadvantages of KNN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HK" dirty="0"/>
              <a:t>Advantages</a:t>
            </a:r>
          </a:p>
          <a:p>
            <a:pPr lvl="1"/>
            <a:r>
              <a:rPr lang="en-HK" dirty="0"/>
              <a:t>Does not requires training period, therefore runs much faster</a:t>
            </a:r>
          </a:p>
          <a:p>
            <a:pPr lvl="1"/>
            <a:r>
              <a:rPr lang="en-HK" dirty="0"/>
              <a:t>New data can be added without affecting the accuracy of the algorithm</a:t>
            </a:r>
          </a:p>
          <a:p>
            <a:pPr lvl="1"/>
            <a:r>
              <a:rPr lang="en-HK" dirty="0"/>
              <a:t>Easy to implement</a:t>
            </a:r>
          </a:p>
          <a:p>
            <a:r>
              <a:rPr lang="en-HK" dirty="0"/>
              <a:t>Disadvantages</a:t>
            </a:r>
          </a:p>
          <a:p>
            <a:pPr lvl="1"/>
            <a:r>
              <a:rPr lang="en-HK" dirty="0"/>
              <a:t>Does not work well with large datasets</a:t>
            </a:r>
          </a:p>
          <a:p>
            <a:pPr lvl="1"/>
            <a:r>
              <a:rPr lang="en-HK" dirty="0"/>
              <a:t>Does not work well with high dimensions</a:t>
            </a:r>
          </a:p>
          <a:p>
            <a:pPr lvl="1"/>
            <a:r>
              <a:rPr lang="en-HK" dirty="0"/>
              <a:t>Sensitive to noisy data, missing values and outliers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9263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Classification Algorithms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Logistic regression</a:t>
            </a:r>
          </a:p>
          <a:p>
            <a:r>
              <a:rPr lang="en-HK" dirty="0"/>
              <a:t>K-Nearest Neighbours (KNN)</a:t>
            </a:r>
          </a:p>
          <a:p>
            <a:r>
              <a:rPr lang="en-HK" b="1" dirty="0">
                <a:solidFill>
                  <a:srgbClr val="FF0000"/>
                </a:solidFill>
              </a:rPr>
              <a:t>Naïve Bayes</a:t>
            </a:r>
          </a:p>
          <a:p>
            <a:r>
              <a:rPr lang="en-HK" dirty="0"/>
              <a:t>Decision Tree</a:t>
            </a:r>
          </a:p>
          <a:p>
            <a:r>
              <a:rPr lang="en-HK" dirty="0"/>
              <a:t>Support Vector Machine (SVM)</a:t>
            </a:r>
          </a:p>
          <a:p>
            <a:r>
              <a:rPr lang="en-HK" dirty="0"/>
              <a:t>Neural Networks (NN)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77514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 is a classification algorithm that classifies according to </a:t>
            </a:r>
            <a:r>
              <a:rPr lang="en-US" b="1" dirty="0">
                <a:solidFill>
                  <a:schemeClr val="accent2"/>
                </a:solidFill>
              </a:rPr>
              <a:t>“Maximum likelihood Principle</a:t>
            </a:r>
            <a:r>
              <a:rPr lang="en-US" dirty="0"/>
              <a:t>” (i.e. to the class with the highest posterior probability)</a:t>
            </a:r>
          </a:p>
          <a:p>
            <a:r>
              <a:rPr lang="en-HK" dirty="0"/>
              <a:t>It </a:t>
            </a:r>
            <a:r>
              <a:rPr lang="en-US" dirty="0"/>
              <a:t>calculates likelihood by </a:t>
            </a:r>
            <a:r>
              <a:rPr lang="en-US" b="1" i="1" u="sng" dirty="0"/>
              <a:t>the Bayes’ Theorem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03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2262" y="79983"/>
            <a:ext cx="6413609" cy="725349"/>
          </a:xfrm>
        </p:spPr>
        <p:txBody>
          <a:bodyPr>
            <a:normAutofit/>
          </a:bodyPr>
          <a:lstStyle/>
          <a:p>
            <a:pPr algn="ctr"/>
            <a:r>
              <a:rPr lang="en-HK" dirty="0"/>
              <a:t>Naïve Bayes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6558080" cy="1985164"/>
          </a:xfrm>
        </p:spPr>
        <p:txBody>
          <a:bodyPr>
            <a:normAutofit fontScale="92500"/>
          </a:bodyPr>
          <a:lstStyle/>
          <a:p>
            <a:r>
              <a:rPr lang="en-HK" dirty="0"/>
              <a:t>To classify K possible outcomes (i.e. classes) </a:t>
            </a:r>
            <a:r>
              <a:rPr lang="en-HK" dirty="0" err="1"/>
              <a:t>C</a:t>
            </a:r>
            <a:r>
              <a:rPr lang="en-HK" baseline="-25000" dirty="0" err="1"/>
              <a:t>k</a:t>
            </a:r>
            <a:r>
              <a:rPr lang="en-HK" dirty="0"/>
              <a:t> based on some n independent variables X = (x</a:t>
            </a:r>
            <a:r>
              <a:rPr lang="en-HK" baseline="-25000" dirty="0"/>
              <a:t>1</a:t>
            </a:r>
            <a:r>
              <a:rPr lang="en-HK" dirty="0"/>
              <a:t>, …, </a:t>
            </a:r>
            <a:r>
              <a:rPr lang="en-HK" dirty="0" err="1"/>
              <a:t>x</a:t>
            </a:r>
            <a:r>
              <a:rPr lang="en-HK" baseline="-25000" dirty="0" err="1"/>
              <a:t>n</a:t>
            </a:r>
            <a:r>
              <a:rPr lang="en-HK" dirty="0"/>
              <a:t>) ,</a:t>
            </a:r>
          </a:p>
          <a:p>
            <a:pPr marL="0" indent="0">
              <a:buNone/>
            </a:pPr>
            <a:r>
              <a:rPr lang="en-HK" dirty="0"/>
              <a:t>      the probability can be written as  p(</a:t>
            </a:r>
            <a:r>
              <a:rPr lang="en-HK" dirty="0" err="1"/>
              <a:t>C</a:t>
            </a:r>
            <a:r>
              <a:rPr lang="en-HK" baseline="-25000" dirty="0" err="1"/>
              <a:t>k</a:t>
            </a:r>
            <a:r>
              <a:rPr lang="en-HK" dirty="0"/>
              <a:t> | x</a:t>
            </a:r>
            <a:r>
              <a:rPr lang="en-HK" baseline="-25000" dirty="0"/>
              <a:t>1</a:t>
            </a:r>
            <a:r>
              <a:rPr lang="en-HK" dirty="0"/>
              <a:t>,…,</a:t>
            </a:r>
            <a:r>
              <a:rPr lang="en-HK" dirty="0" err="1"/>
              <a:t>x</a:t>
            </a:r>
            <a:r>
              <a:rPr lang="en-HK" baseline="-25000" dirty="0" err="1"/>
              <a:t>n</a:t>
            </a:r>
            <a:r>
              <a:rPr lang="en-HK" dirty="0"/>
              <a:t>). </a:t>
            </a:r>
          </a:p>
          <a:p>
            <a:r>
              <a:rPr lang="en-HK" dirty="0"/>
              <a:t>For example, if X ~ multinomial distribution, the posterior probability can be given by 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64" y="3182570"/>
            <a:ext cx="4707726" cy="1139393"/>
          </a:xfrm>
          <a:prstGeom prst="rect">
            <a:avLst/>
          </a:prstGeom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51504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2262" y="79983"/>
            <a:ext cx="6413609" cy="725349"/>
          </a:xfrm>
        </p:spPr>
        <p:txBody>
          <a:bodyPr>
            <a:normAutofit/>
          </a:bodyPr>
          <a:lstStyle/>
          <a:p>
            <a:pPr algn="ctr"/>
            <a:r>
              <a:rPr lang="en-HK" dirty="0"/>
              <a:t>Assumptions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>
                <a:solidFill>
                  <a:srgbClr val="CC0099"/>
                </a:solidFill>
              </a:rPr>
              <a:t>Naïve Bayes assumes that all predictors are independent. </a:t>
            </a:r>
          </a:p>
          <a:p>
            <a:pPr lvl="1"/>
            <a:r>
              <a:rPr lang="en-HK" dirty="0"/>
              <a:t>That is, the presence of one particular feature in a class does not affect the presence of another.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96634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2259" y="128470"/>
            <a:ext cx="6868183" cy="725349"/>
          </a:xfrm>
        </p:spPr>
        <p:txBody>
          <a:bodyPr>
            <a:normAutofit/>
          </a:bodyPr>
          <a:lstStyle/>
          <a:p>
            <a:pPr algn="ctr"/>
            <a:r>
              <a:rPr lang="en-HK" dirty="0"/>
              <a:t>Examples (1)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59547" y="1256202"/>
            <a:ext cx="6413609" cy="3511061"/>
          </a:xfrm>
        </p:spPr>
        <p:txBody>
          <a:bodyPr/>
          <a:lstStyle/>
          <a:p>
            <a:r>
              <a:rPr lang="en-HK" dirty="0"/>
              <a:t>Suppose we want to predict whether James would go out play or not, based on the weather condition.</a:t>
            </a:r>
            <a:endParaRPr lang="en-US" dirty="0"/>
          </a:p>
          <a:p>
            <a:endParaRPr lang="en-HK" dirty="0"/>
          </a:p>
          <a:p>
            <a:r>
              <a:rPr lang="en-HK" dirty="0"/>
              <a:t>Target Variable: Play or not play</a:t>
            </a:r>
          </a:p>
          <a:p>
            <a:r>
              <a:rPr lang="en-HK" dirty="0"/>
              <a:t>Input Variable: Weather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43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Intro. to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5"/>
            <a:ext cx="6413609" cy="2901395"/>
          </a:xfrm>
        </p:spPr>
        <p:txBody>
          <a:bodyPr>
            <a:normAutofit/>
          </a:bodyPr>
          <a:lstStyle/>
          <a:p>
            <a:r>
              <a:rPr lang="en-HK" dirty="0"/>
              <a:t>Computer algorithms can learn!</a:t>
            </a:r>
          </a:p>
          <a:p>
            <a:r>
              <a:rPr lang="en-HK" dirty="0"/>
              <a:t>Machine Learning: Computer systems can learn from data, identify patterns and make decisions with minimal human intervention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Examples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720" y="1808225"/>
            <a:ext cx="3664920" cy="2900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Find the Probability of Playing Overall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We calculate how often James played in all types of weather. This is called </a:t>
            </a:r>
            <a:r>
              <a:rPr lang="en-US" sz="1400" b="1" dirty="0"/>
              <a:t>P(Yes)</a:t>
            </a:r>
            <a:r>
              <a:rPr lang="en-US" sz="1400" dirty="0"/>
              <a:t>. 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672199"/>
              </p:ext>
            </p:extLst>
          </p:nvPr>
        </p:nvGraphicFramePr>
        <p:xfrm>
          <a:off x="5793640" y="1066386"/>
          <a:ext cx="2595986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93">
                  <a:extLst>
                    <a:ext uri="{9D8B030D-6E8A-4147-A177-3AD203B41FA5}">
                      <a16:colId xmlns:a16="http://schemas.microsoft.com/office/drawing/2014/main" val="3858084767"/>
                    </a:ext>
                  </a:extLst>
                </a:gridCol>
                <a:gridCol w="1297993">
                  <a:extLst>
                    <a:ext uri="{9D8B030D-6E8A-4147-A177-3AD203B41FA5}">
                      <a16:colId xmlns:a16="http://schemas.microsoft.com/office/drawing/2014/main" val="3115841398"/>
                    </a:ext>
                  </a:extLst>
                </a:gridCol>
              </a:tblGrid>
              <a:tr h="238910">
                <a:tc>
                  <a:txBody>
                    <a:bodyPr/>
                    <a:lstStyle/>
                    <a:p>
                      <a:pPr algn="ctr"/>
                      <a:r>
                        <a:rPr lang="en-HK" sz="1100" b="1" dirty="0">
                          <a:solidFill>
                            <a:schemeClr val="tx1"/>
                          </a:solidFill>
                        </a:rPr>
                        <a:t>Weather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100" b="1" dirty="0">
                          <a:solidFill>
                            <a:schemeClr val="tx1"/>
                          </a:solidFill>
                        </a:rPr>
                        <a:t>Play?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504749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Sunny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787653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Sunny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640092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Cloudy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99958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Rainy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03405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Rainy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073410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Rainy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063354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Cloudy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42753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Sunny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572444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59554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Rainy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741152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276970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Cloudy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00570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Cloudy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25780"/>
                  </a:ext>
                </a:extLst>
              </a:tr>
              <a:tr h="238910"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Rainy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sz="11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6289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6260" y="2877160"/>
            <a:ext cx="1985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https://www.datacamp.com/community/tutorials/naive-bayes-scikit-learn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143677-3606-1B40-3E69-BD8921BB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324" y="3096639"/>
            <a:ext cx="1424186" cy="51918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9545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Examples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4" y="1006524"/>
            <a:ext cx="6413609" cy="351106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/>
              <a:t>Find the Probability of Cloudy Weather: We calculate how often the weather was cloudy compared to all other weather conditions. This is called P(Cloudy).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73969"/>
              </p:ext>
            </p:extLst>
          </p:nvPr>
        </p:nvGraphicFramePr>
        <p:xfrm>
          <a:off x="1823310" y="202583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089260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865112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23281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Weather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64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Cloudy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09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Sunny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42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Rainy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8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0111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A0AB5D-E7C3-869A-DFF3-49F8C8A1CD86}"/>
              </a:ext>
            </a:extLst>
          </p:cNvPr>
          <p:cNvSpPr txBox="1"/>
          <p:nvPr/>
        </p:nvSpPr>
        <p:spPr>
          <a:xfrm>
            <a:off x="3417459" y="4129713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 dirty="0">
                <a:highlight>
                  <a:srgbClr val="FFFF00"/>
                </a:highlight>
              </a:rPr>
              <a:t>P(Cloudy) = 4/14 ≈ 0.29</a:t>
            </a:r>
            <a:endParaRPr lang="en-HK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72722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Examples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 dirty="0"/>
              <a:t>Find the Probability of Playing Overall</a:t>
            </a:r>
            <a:r>
              <a:rPr lang="en-US" sz="1400" dirty="0"/>
              <a:t>: We calculate how often James played in all types of weather. This is called </a:t>
            </a:r>
            <a:r>
              <a:rPr lang="en-US" sz="1400" b="1" dirty="0"/>
              <a:t>P(Yes)</a:t>
            </a:r>
            <a:r>
              <a:rPr lang="en-US" sz="1400" dirty="0"/>
              <a:t>. </a:t>
            </a:r>
          </a:p>
          <a:p>
            <a:endParaRPr lang="en-HK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154580"/>
              </p:ext>
            </p:extLst>
          </p:nvPr>
        </p:nvGraphicFramePr>
        <p:xfrm>
          <a:off x="2966405" y="1960930"/>
          <a:ext cx="43542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856">
                  <a:extLst>
                    <a:ext uri="{9D8B030D-6E8A-4147-A177-3AD203B41FA5}">
                      <a16:colId xmlns:a16="http://schemas.microsoft.com/office/drawing/2014/main" val="1345576838"/>
                    </a:ext>
                  </a:extLst>
                </a:gridCol>
                <a:gridCol w="639858">
                  <a:extLst>
                    <a:ext uri="{9D8B030D-6E8A-4147-A177-3AD203B41FA5}">
                      <a16:colId xmlns:a16="http://schemas.microsoft.com/office/drawing/2014/main" val="851093352"/>
                    </a:ext>
                  </a:extLst>
                </a:gridCol>
                <a:gridCol w="854271">
                  <a:extLst>
                    <a:ext uri="{9D8B030D-6E8A-4147-A177-3AD203B41FA5}">
                      <a16:colId xmlns:a16="http://schemas.microsoft.com/office/drawing/2014/main" val="2364667287"/>
                    </a:ext>
                  </a:extLst>
                </a:gridCol>
                <a:gridCol w="887443">
                  <a:extLst>
                    <a:ext uri="{9D8B030D-6E8A-4147-A177-3AD203B41FA5}">
                      <a16:colId xmlns:a16="http://schemas.microsoft.com/office/drawing/2014/main" val="94670916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00568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Weather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8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Cloudy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4/14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0.29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67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Sunny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5/14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0.36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24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Rainy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5/14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0.36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8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98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5/14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9/14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43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0.36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0.54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033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854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Examples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 dirty="0"/>
              <a:t>Probability of Cloudy Given Playing: We calculate how often the weather was Cloudy when James decided to play.</a:t>
            </a:r>
            <a:endParaRPr lang="en-US" sz="1400" dirty="0"/>
          </a:p>
          <a:p>
            <a:endParaRPr lang="en-HK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815133"/>
              </p:ext>
            </p:extLst>
          </p:nvPr>
        </p:nvGraphicFramePr>
        <p:xfrm>
          <a:off x="907081" y="1808225"/>
          <a:ext cx="8093363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033">
                  <a:extLst>
                    <a:ext uri="{9D8B030D-6E8A-4147-A177-3AD203B41FA5}">
                      <a16:colId xmlns:a16="http://schemas.microsoft.com/office/drawing/2014/main" val="1345576838"/>
                    </a:ext>
                  </a:extLst>
                </a:gridCol>
                <a:gridCol w="700656">
                  <a:extLst>
                    <a:ext uri="{9D8B030D-6E8A-4147-A177-3AD203B41FA5}">
                      <a16:colId xmlns:a16="http://schemas.microsoft.com/office/drawing/2014/main" val="851093352"/>
                    </a:ext>
                  </a:extLst>
                </a:gridCol>
                <a:gridCol w="1221640">
                  <a:extLst>
                    <a:ext uri="{9D8B030D-6E8A-4147-A177-3AD203B41FA5}">
                      <a16:colId xmlns:a16="http://schemas.microsoft.com/office/drawing/2014/main" val="2364667287"/>
                    </a:ext>
                  </a:extLst>
                </a:gridCol>
                <a:gridCol w="2137870">
                  <a:extLst>
                    <a:ext uri="{9D8B030D-6E8A-4147-A177-3AD203B41FA5}">
                      <a16:colId xmlns:a16="http://schemas.microsoft.com/office/drawing/2014/main" val="946709167"/>
                    </a:ext>
                  </a:extLst>
                </a:gridCol>
                <a:gridCol w="1985164">
                  <a:extLst>
                    <a:ext uri="{9D8B030D-6E8A-4147-A177-3AD203B41FA5}">
                      <a16:colId xmlns:a16="http://schemas.microsoft.com/office/drawing/2014/main" val="1900568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Weather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Posterior Probability for</a:t>
                      </a:r>
                      <a:r>
                        <a:rPr lang="en-HK" baseline="0" dirty="0">
                          <a:solidFill>
                            <a:schemeClr val="tx1"/>
                          </a:solidFill>
                        </a:rPr>
                        <a:t> 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Posterior Probability for</a:t>
                      </a:r>
                      <a:r>
                        <a:rPr lang="en-HK" baseline="0" dirty="0">
                          <a:solidFill>
                            <a:schemeClr val="tx1"/>
                          </a:solidFill>
                        </a:rPr>
                        <a:t> Yes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8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Cloudy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0/5=0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4/9=0.44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67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Sunny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2/5=0.4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3/9=0.33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24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Rainy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3/5=0.6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2/9=0.22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8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983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761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Examples (6)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suppose you want to calculate the probability of playing when the weather is Cloudy.</a:t>
            </a:r>
          </a:p>
          <a:p>
            <a:r>
              <a:rPr lang="en-US" dirty="0"/>
              <a:t>Probability of playing: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58FD3-C687-1AAF-4B63-307D63FDE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20" y="2952935"/>
            <a:ext cx="5424170" cy="9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94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Examples (7)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7A6054-6E66-21FD-E1C9-2FC03C78D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156" y="1196975"/>
            <a:ext cx="5706863" cy="3511550"/>
          </a:xfrm>
        </p:spPr>
      </p:pic>
    </p:spTree>
    <p:extLst>
      <p:ext uri="{BB962C8B-B14F-4D97-AF65-F5344CB8AC3E}">
        <p14:creationId xmlns:p14="http://schemas.microsoft.com/office/powerpoint/2010/main" val="3291571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Examples (8)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23DF8B-141D-1D1A-07B1-5352122AF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H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C78D3-1016-BB2C-7392-A31FEB4A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80" y="1006524"/>
            <a:ext cx="6280299" cy="4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68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20" cy="725349"/>
          </a:xfrm>
        </p:spPr>
        <p:txBody>
          <a:bodyPr>
            <a:normAutofit/>
          </a:bodyPr>
          <a:lstStyle/>
          <a:p>
            <a:r>
              <a:rPr lang="en-US" dirty="0"/>
              <a:t>Example: Naïve Bayes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8720" y="1090851"/>
            <a:ext cx="32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 dependences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1352" y="2265254"/>
            <a:ext cx="32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 and split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20" y="1428263"/>
            <a:ext cx="4982270" cy="771633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99" y="2598622"/>
            <a:ext cx="7870284" cy="447383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061352" y="3131101"/>
            <a:ext cx="565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Fit a Gaussian Naïve Bayes model from </a:t>
            </a:r>
            <a:r>
              <a:rPr lang="en-US" b="1" dirty="0" err="1"/>
              <a:t>sklearn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99" y="3469082"/>
            <a:ext cx="1974688" cy="240017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1061352" y="3721968"/>
            <a:ext cx="565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 the test set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056" y="4056327"/>
            <a:ext cx="5267404" cy="281624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7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NB.ipynb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98056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20" cy="725349"/>
          </a:xfrm>
        </p:spPr>
        <p:txBody>
          <a:bodyPr>
            <a:normAutofit/>
          </a:bodyPr>
          <a:lstStyle/>
          <a:p>
            <a:r>
              <a:rPr lang="en-US" dirty="0"/>
              <a:t>Example: Naïve Bayes (2)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8720" y="1090851"/>
            <a:ext cx="32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Display results</a:t>
            </a:r>
          </a:p>
        </p:txBody>
      </p:sp>
      <p:sp>
        <p:nvSpPr>
          <p:cNvPr id="14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NB.ipynb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37266" y="1627288"/>
            <a:ext cx="565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results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75" y="3233509"/>
            <a:ext cx="6058746" cy="476316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075022" y="2869306"/>
            <a:ext cx="32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Evaluation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257" y="1403145"/>
            <a:ext cx="762106" cy="2857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75" y="3989462"/>
            <a:ext cx="5401429" cy="342948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2075022" y="3674736"/>
            <a:ext cx="565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evaluation result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257" y="1944081"/>
            <a:ext cx="6716062" cy="838317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5407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2262" y="79983"/>
            <a:ext cx="6413609" cy="725349"/>
          </a:xfrm>
        </p:spPr>
        <p:txBody>
          <a:bodyPr>
            <a:normAutofit fontScale="90000"/>
          </a:bodyPr>
          <a:lstStyle/>
          <a:p>
            <a:r>
              <a:rPr lang="en-HK" dirty="0"/>
              <a:t>Advantages and Disadvantages of Naïve Bayes Classifier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HK" dirty="0"/>
              <a:t>Advantages</a:t>
            </a:r>
          </a:p>
          <a:p>
            <a:pPr lvl="1"/>
            <a:r>
              <a:rPr lang="en-HK" dirty="0"/>
              <a:t>Simple but powerful algorithms</a:t>
            </a:r>
          </a:p>
          <a:p>
            <a:pPr lvl="1"/>
            <a:r>
              <a:rPr lang="en-HK" dirty="0"/>
              <a:t>Suitable for multi-class prediction</a:t>
            </a:r>
          </a:p>
          <a:p>
            <a:pPr lvl="1"/>
            <a:r>
              <a:rPr lang="en-HK" dirty="0"/>
              <a:t>Suitable for categorical input variables</a:t>
            </a:r>
          </a:p>
          <a:p>
            <a:r>
              <a:rPr lang="en-HK" dirty="0"/>
              <a:t>Disadvantages</a:t>
            </a:r>
          </a:p>
          <a:p>
            <a:pPr lvl="1"/>
            <a:r>
              <a:rPr lang="en-HK" dirty="0"/>
              <a:t>Need to assumes that all predictors are independent</a:t>
            </a:r>
          </a:p>
          <a:p>
            <a:pPr lvl="1"/>
            <a:r>
              <a:rPr lang="en-HK" dirty="0"/>
              <a:t>Zero-frequency problem for those categories with low frequencies</a:t>
            </a:r>
          </a:p>
          <a:p>
            <a:pPr lvl="1"/>
            <a:r>
              <a:rPr lang="en-HK" dirty="0"/>
              <a:t>Estimators can be wrong in some cases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81240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AlphaGo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49" y="1195614"/>
            <a:ext cx="5050582" cy="2335529"/>
          </a:xfrm>
          <a:prstGeom prst="rect">
            <a:avLst/>
          </a:prstGeom>
        </p:spPr>
      </p:pic>
      <p:pic>
        <p:nvPicPr>
          <p:cNvPr id="8194" name="Picture 2" descr="Photography of two children playing the game 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564946"/>
            <a:ext cx="5293620" cy="296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76304" y="4534853"/>
            <a:ext cx="7019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https://www.deepmind.com/research/highlighted-research/alphago</a:t>
            </a:r>
          </a:p>
        </p:txBody>
      </p:sp>
      <p:pic>
        <p:nvPicPr>
          <p:cNvPr id="20" name="Content Placeholder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06" y="3104231"/>
            <a:ext cx="2238222" cy="124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0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Classification Algorithms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Logistic regression</a:t>
            </a:r>
          </a:p>
          <a:p>
            <a:r>
              <a:rPr lang="en-HK" dirty="0"/>
              <a:t>K-Nearest Neighbours (KNN)</a:t>
            </a:r>
          </a:p>
          <a:p>
            <a:r>
              <a:rPr lang="en-HK" dirty="0"/>
              <a:t>Naïve Bayes</a:t>
            </a:r>
          </a:p>
          <a:p>
            <a:r>
              <a:rPr lang="en-HK" b="1" dirty="0">
                <a:solidFill>
                  <a:srgbClr val="FF0000"/>
                </a:solidFill>
              </a:rPr>
              <a:t>Decision Tree</a:t>
            </a:r>
          </a:p>
          <a:p>
            <a:r>
              <a:rPr lang="en-HK" dirty="0"/>
              <a:t>Support Vector Machine (SVM)</a:t>
            </a:r>
          </a:p>
          <a:p>
            <a:r>
              <a:rPr lang="en-HK" dirty="0"/>
              <a:t>Neural Networks (NN)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05685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HK" dirty="0"/>
              <a:t>Decision Tree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a </a:t>
            </a:r>
            <a:r>
              <a:rPr lang="en-US" dirty="0"/>
              <a:t>supervised machine learning algorithm that is used for classification and regression analysis</a:t>
            </a:r>
          </a:p>
          <a:p>
            <a:endParaRPr lang="en-HK" dirty="0"/>
          </a:p>
          <a:p>
            <a:r>
              <a:rPr lang="en-US" dirty="0"/>
              <a:t>recursively </a:t>
            </a:r>
            <a:r>
              <a:rPr lang="en-US" dirty="0">
                <a:solidFill>
                  <a:srgbClr val="C00000"/>
                </a:solidFill>
              </a:rPr>
              <a:t>partitioning</a:t>
            </a:r>
            <a:r>
              <a:rPr lang="en-US" dirty="0"/>
              <a:t> the input data into </a:t>
            </a:r>
            <a:r>
              <a:rPr lang="en-US" dirty="0">
                <a:solidFill>
                  <a:schemeClr val="accent1"/>
                </a:solidFill>
              </a:rPr>
              <a:t>smaller subsets </a:t>
            </a:r>
            <a:r>
              <a:rPr lang="en-US" dirty="0"/>
              <a:t>based on the values of the input features</a:t>
            </a:r>
          </a:p>
          <a:p>
            <a:pPr lvl="1"/>
            <a:r>
              <a:rPr lang="en-US" dirty="0"/>
              <a:t>until a stopping criterion is met</a:t>
            </a:r>
          </a:p>
          <a:p>
            <a:pPr lvl="1"/>
            <a:endParaRPr lang="en-HK" dirty="0">
              <a:solidFill>
                <a:srgbClr val="FF0000"/>
              </a:solidFill>
            </a:endParaRPr>
          </a:p>
          <a:p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24614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internal node of the decision tree represents a test on an input feature.</a:t>
            </a:r>
          </a:p>
          <a:p>
            <a:r>
              <a:rPr lang="en-US" dirty="0"/>
              <a:t>Each leaf node represents a class label or a numerical value.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89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An illustration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800"/>
          <a:stretch/>
        </p:blipFill>
        <p:spPr>
          <a:xfrm>
            <a:off x="3583582" y="1285642"/>
            <a:ext cx="3504012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24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HK" dirty="0"/>
              <a:t>“Splitting” the Decision Tree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At each </a:t>
            </a:r>
            <a:r>
              <a:rPr lang="en-HK" dirty="0">
                <a:solidFill>
                  <a:srgbClr val="990099"/>
                </a:solidFill>
              </a:rPr>
              <a:t>node</a:t>
            </a:r>
            <a:r>
              <a:rPr lang="en-HK" dirty="0"/>
              <a:t>, the </a:t>
            </a:r>
            <a:r>
              <a:rPr lang="en-HK" dirty="0">
                <a:solidFill>
                  <a:srgbClr val="990099"/>
                </a:solidFill>
              </a:rPr>
              <a:t>“best” split </a:t>
            </a:r>
            <a:r>
              <a:rPr lang="en-HK" dirty="0"/>
              <a:t>(i.e. </a:t>
            </a:r>
            <a:r>
              <a:rPr lang="en-HK" dirty="0">
                <a:solidFill>
                  <a:srgbClr val="0070C0"/>
                </a:solidFill>
              </a:rPr>
              <a:t>branch</a:t>
            </a:r>
            <a:r>
              <a:rPr lang="en-HK" dirty="0"/>
              <a:t>) is obtained by calculating how much </a:t>
            </a:r>
            <a:r>
              <a:rPr lang="en-HK" dirty="0">
                <a:solidFill>
                  <a:srgbClr val="990099"/>
                </a:solidFill>
              </a:rPr>
              <a:t>“accuracy” </a:t>
            </a:r>
            <a:r>
              <a:rPr lang="en-HK" dirty="0">
                <a:solidFill>
                  <a:srgbClr val="0070C0"/>
                </a:solidFill>
              </a:rPr>
              <a:t>(for prediction) </a:t>
            </a:r>
            <a:r>
              <a:rPr lang="en-HK" dirty="0"/>
              <a:t>each split will gain, the split with </a:t>
            </a:r>
            <a:r>
              <a:rPr lang="en-HK" dirty="0">
                <a:solidFill>
                  <a:srgbClr val="990099"/>
                </a:solidFill>
              </a:rPr>
              <a:t>maximum gain </a:t>
            </a:r>
            <a:r>
              <a:rPr lang="en-HK" dirty="0"/>
              <a:t>is chosen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31648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“Splitting” the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HK" dirty="0"/>
              <a:t>Decision trees target variables can be </a:t>
            </a:r>
            <a:r>
              <a:rPr lang="en-HK" dirty="0">
                <a:solidFill>
                  <a:srgbClr val="990099"/>
                </a:solidFill>
              </a:rPr>
              <a:t>categorical</a:t>
            </a:r>
            <a:r>
              <a:rPr lang="en-HK" dirty="0"/>
              <a:t> or </a:t>
            </a:r>
            <a:r>
              <a:rPr lang="en-HK" dirty="0">
                <a:solidFill>
                  <a:srgbClr val="990099"/>
                </a:solidFill>
              </a:rPr>
              <a:t>numerical</a:t>
            </a:r>
            <a:endParaRPr lang="en-HK" dirty="0"/>
          </a:p>
          <a:p>
            <a:endParaRPr lang="en-HK" dirty="0"/>
          </a:p>
          <a:p>
            <a:r>
              <a:rPr lang="en-HK" dirty="0"/>
              <a:t>Examples:</a:t>
            </a:r>
          </a:p>
          <a:p>
            <a:pPr lvl="1"/>
            <a:r>
              <a:rPr lang="en-HK" b="1" i="1" dirty="0">
                <a:solidFill>
                  <a:schemeClr val="accent6">
                    <a:lumMod val="50000"/>
                  </a:schemeClr>
                </a:solidFill>
              </a:rPr>
              <a:t>Categorical target variables:</a:t>
            </a:r>
          </a:p>
          <a:p>
            <a:pPr lvl="2"/>
            <a:r>
              <a:rPr lang="en-HK" dirty="0"/>
              <a:t>An email spam or not spam?</a:t>
            </a:r>
          </a:p>
          <a:p>
            <a:pPr lvl="2"/>
            <a:endParaRPr lang="en-HK" dirty="0"/>
          </a:p>
          <a:p>
            <a:pPr lvl="1"/>
            <a:r>
              <a:rPr lang="en-HK" b="1" i="1" dirty="0">
                <a:solidFill>
                  <a:srgbClr val="202E54"/>
                </a:solidFill>
              </a:rPr>
              <a:t>Numerical target variables:</a:t>
            </a:r>
          </a:p>
          <a:p>
            <a:pPr lvl="2"/>
            <a:r>
              <a:rPr lang="en-HK" dirty="0"/>
              <a:t>Budget &gt; 10,000?</a:t>
            </a:r>
          </a:p>
          <a:p>
            <a:pPr lvl="2"/>
            <a:r>
              <a:rPr lang="en-HK" dirty="0"/>
              <a:t>Age = 25?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97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83619" y="281175"/>
            <a:ext cx="6566315" cy="725349"/>
          </a:xfrm>
        </p:spPr>
        <p:txBody>
          <a:bodyPr>
            <a:normAutofit/>
          </a:bodyPr>
          <a:lstStyle/>
          <a:p>
            <a:pPr algn="ctr"/>
            <a:r>
              <a:rPr lang="en-HK" dirty="0"/>
              <a:t>The "best“ split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/>
              <a:t>Common metrics for measuring the "best" split :</a:t>
            </a:r>
          </a:p>
          <a:p>
            <a:r>
              <a:rPr lang="en-HK" b="1" dirty="0"/>
              <a:t>ID3 (</a:t>
            </a:r>
            <a:r>
              <a:rPr lang="en-HK" b="1" dirty="0">
                <a:solidFill>
                  <a:srgbClr val="990099"/>
                </a:solidFill>
              </a:rPr>
              <a:t>Entropy</a:t>
            </a:r>
            <a:r>
              <a:rPr lang="en-HK" b="1" dirty="0"/>
              <a:t> and </a:t>
            </a:r>
            <a:r>
              <a:rPr lang="en-HK" b="1" dirty="0">
                <a:solidFill>
                  <a:srgbClr val="990099"/>
                </a:solidFill>
              </a:rPr>
              <a:t>Information Gain</a:t>
            </a:r>
            <a:r>
              <a:rPr lang="en-HK" b="1" dirty="0"/>
              <a:t>)</a:t>
            </a:r>
          </a:p>
          <a:p>
            <a:r>
              <a:rPr lang="en-HK" dirty="0"/>
              <a:t>Gini Index</a:t>
            </a:r>
          </a:p>
          <a:p>
            <a:r>
              <a:rPr lang="en-HK" dirty="0"/>
              <a:t>Chi-Square</a:t>
            </a:r>
          </a:p>
          <a:p>
            <a:r>
              <a:rPr lang="en-HK" dirty="0"/>
              <a:t>Reduction in Variance</a:t>
            </a:r>
          </a:p>
          <a:p>
            <a:endParaRPr lang="en-HK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57800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ID3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HK" dirty="0"/>
              <a:t>invented by Ross Quinlan, </a:t>
            </a:r>
            <a:r>
              <a:rPr lang="en-US" dirty="0"/>
              <a:t>a computer scientist and professor at the University of Sydney, in 1986</a:t>
            </a:r>
          </a:p>
          <a:p>
            <a:endParaRPr lang="en-HK" dirty="0"/>
          </a:p>
          <a:p>
            <a:r>
              <a:rPr lang="en-US" dirty="0"/>
              <a:t>employs a </a:t>
            </a:r>
            <a:r>
              <a:rPr lang="en-US" i="1" dirty="0">
                <a:solidFill>
                  <a:schemeClr val="accent2"/>
                </a:solidFill>
              </a:rPr>
              <a:t>top-down, greedy search </a:t>
            </a:r>
            <a:r>
              <a:rPr lang="en-US" dirty="0"/>
              <a:t>through the space of possible branches with no backtracking</a:t>
            </a:r>
          </a:p>
          <a:p>
            <a:endParaRPr lang="en-HK" dirty="0"/>
          </a:p>
          <a:p>
            <a:r>
              <a:rPr lang="en-HK" dirty="0"/>
              <a:t>uses </a:t>
            </a:r>
            <a:r>
              <a:rPr lang="en-HK" b="1" i="1" dirty="0">
                <a:solidFill>
                  <a:schemeClr val="accent4"/>
                </a:solidFill>
              </a:rPr>
              <a:t>Entropy</a:t>
            </a:r>
            <a:r>
              <a:rPr lang="en-HK" dirty="0"/>
              <a:t> and </a:t>
            </a:r>
            <a:r>
              <a:rPr lang="en-HK" b="1" i="1" dirty="0">
                <a:solidFill>
                  <a:srgbClr val="0070C0"/>
                </a:solidFill>
              </a:rPr>
              <a:t>Information Gain </a:t>
            </a:r>
            <a:r>
              <a:rPr lang="en-HK" dirty="0"/>
              <a:t>to construct a decision tree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09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Entropy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What is </a:t>
            </a:r>
            <a:r>
              <a:rPr lang="en-HK" b="1" dirty="0">
                <a:solidFill>
                  <a:srgbClr val="CC0099"/>
                </a:solidFill>
              </a:rPr>
              <a:t>entropy</a:t>
            </a:r>
            <a:r>
              <a:rPr lang="en-HK" dirty="0"/>
              <a:t>?</a:t>
            </a:r>
          </a:p>
          <a:p>
            <a:pPr lvl="1"/>
            <a:r>
              <a:rPr lang="en-US" dirty="0"/>
              <a:t>A decision tree is built top-down from a root node and involves partitioning the data into subsets that contain instances with similar values (homogenous).</a:t>
            </a:r>
          </a:p>
          <a:p>
            <a:pPr lvl="1"/>
            <a:r>
              <a:rPr lang="en-US" dirty="0"/>
              <a:t>ID3 algorithm uses </a:t>
            </a:r>
            <a:r>
              <a:rPr lang="en-US" b="1" dirty="0">
                <a:solidFill>
                  <a:srgbClr val="CC0099"/>
                </a:solidFill>
              </a:rPr>
              <a:t>entropy</a:t>
            </a:r>
            <a:r>
              <a:rPr lang="en-US" dirty="0"/>
              <a:t> to calculate the homogeneity of a sample.</a:t>
            </a:r>
          </a:p>
          <a:p>
            <a:pPr lvl="1"/>
            <a:endParaRPr lang="en-H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06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Entropy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7" name="Picture 2" descr="purit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8" y="1804987"/>
            <a:ext cx="62484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02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Types of Machine Learning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HK" dirty="0">
                <a:solidFill>
                  <a:srgbClr val="CC0099"/>
                </a:solidFill>
              </a:rPr>
              <a:t>Supervised learning </a:t>
            </a:r>
            <a:r>
              <a:rPr lang="en-HK" dirty="0"/>
              <a:t>– trained with input and output data (labelled data). Regression and classification are supervised learning algorithms.</a:t>
            </a:r>
          </a:p>
          <a:p>
            <a:r>
              <a:rPr lang="en-HK" dirty="0">
                <a:solidFill>
                  <a:srgbClr val="CC0099"/>
                </a:solidFill>
              </a:rPr>
              <a:t>Unsupervised learning </a:t>
            </a:r>
            <a:r>
              <a:rPr lang="en-HK" dirty="0"/>
              <a:t>– trained with input data only (un-labelled data). Clustering are unsupervised algorithms.</a:t>
            </a:r>
          </a:p>
          <a:p>
            <a:r>
              <a:rPr lang="en-HK" dirty="0">
                <a:solidFill>
                  <a:srgbClr val="CC0099"/>
                </a:solidFill>
              </a:rPr>
              <a:t>Semi-supervised learning </a:t>
            </a:r>
            <a:r>
              <a:rPr lang="en-HK" dirty="0"/>
              <a:t>– trained with large amount of un-labelled data + small amount of labelled data. </a:t>
            </a:r>
          </a:p>
          <a:p>
            <a:r>
              <a:rPr lang="en-HK" dirty="0">
                <a:solidFill>
                  <a:srgbClr val="CC0099"/>
                </a:solidFill>
              </a:rPr>
              <a:t>Reinforcement learning </a:t>
            </a:r>
            <a:r>
              <a:rPr lang="en-HK" dirty="0"/>
              <a:t>– training reinforced by positive and negative rewards in the form of weights or scores. Reinforcement learning is widely used in games.</a:t>
            </a:r>
          </a:p>
          <a:p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5842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lvl="1"/>
                <a:r>
                  <a:rPr lang="en-HK" dirty="0"/>
                  <a:t>The entropy of a Dataset D: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HK" i="1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HK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H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H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  <a:p>
                <a:pPr lvl="1"/>
                <a:endParaRPr lang="en-HK" dirty="0"/>
              </a:p>
              <a:p>
                <a:pPr lvl="1"/>
                <a:r>
                  <a:rPr lang="en-HK" dirty="0"/>
                  <a:t>There are n </a:t>
                </a:r>
                <a:r>
                  <a:rPr lang="en-HK" b="1" dirty="0"/>
                  <a:t>classes</a:t>
                </a:r>
                <a:r>
                  <a:rPr lang="en-HK" dirty="0"/>
                  <a:t> of samples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probability of </a:t>
                </a:r>
                <a:r>
                  <a:rPr lang="en-US" b="1" dirty="0"/>
                  <a:t>samples</a:t>
                </a:r>
                <a:r>
                  <a:rPr lang="en-US" dirty="0"/>
                  <a:t> belong to </a:t>
                </a:r>
                <a:r>
                  <a:rPr lang="en-US" b="1" dirty="0"/>
                  <a:t>class </a:t>
                </a:r>
                <a:r>
                  <a:rPr lang="en-US" b="1" dirty="0" err="1"/>
                  <a:t>i</a:t>
                </a:r>
                <a:endParaRPr lang="en-HK" b="1" dirty="0"/>
              </a:p>
              <a:p>
                <a:pPr lvl="1"/>
                <a:r>
                  <a:rPr lang="en-US" dirty="0"/>
                  <a:t>𝐻(𝐷) denotes the uncertainty of classifying the dataset 𝐷</a:t>
                </a:r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22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HK" dirty="0"/>
              <a:t>Entropy of a Dataset: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050" name="Picture 2" descr="https://www.saedsayad.com/images/Decision_Tree_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36" y="1771485"/>
            <a:ext cx="6296904" cy="236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572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HK" sz="2800" dirty="0"/>
              <a:t>Entropy of a Dataset: Example (1)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Identify the number of classes in target variable:</a:t>
            </a:r>
          </a:p>
          <a:p>
            <a:pPr marL="0" indent="0">
              <a:buNone/>
            </a:pPr>
            <a:r>
              <a:rPr lang="en-HK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100" name="Picture 4" descr="https://www.saedsayad.com/images/Entropy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6"/>
          <a:stretch/>
        </p:blipFill>
        <p:spPr bwMode="auto">
          <a:xfrm>
            <a:off x="2892245" y="2419045"/>
            <a:ext cx="4248150" cy="16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404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HK" sz="2800" dirty="0"/>
              <a:t>Entropy of a Dataset: Example (2)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Identify the outlook once the “Play Golf” = Yes and No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122" name="Picture 2" descr="https://www.saedsayad.com/images/Entropy_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1"/>
          <a:stretch/>
        </p:blipFill>
        <p:spPr bwMode="auto">
          <a:xfrm>
            <a:off x="2997136" y="2113635"/>
            <a:ext cx="4676775" cy="251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838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86" y="3487928"/>
            <a:ext cx="3064373" cy="11732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53" y="1588191"/>
            <a:ext cx="3060365" cy="238652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83619" y="281175"/>
            <a:ext cx="6566315" cy="725349"/>
          </a:xfrm>
        </p:spPr>
        <p:txBody>
          <a:bodyPr>
            <a:normAutofit/>
          </a:bodyPr>
          <a:lstStyle/>
          <a:p>
            <a:pPr algn="ctr"/>
            <a:r>
              <a:rPr lang="en-HK" dirty="0"/>
              <a:t>Entropy and Information Gain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29260" y="2352261"/>
            <a:ext cx="3664387" cy="2415002"/>
          </a:xfrm>
        </p:spPr>
        <p:txBody>
          <a:bodyPr>
            <a:normAutofit fontScale="77500" lnSpcReduction="20000"/>
          </a:bodyPr>
          <a:lstStyle/>
          <a:p>
            <a:r>
              <a:rPr lang="en-HK" dirty="0">
                <a:solidFill>
                  <a:srgbClr val="990099"/>
                </a:solidFill>
              </a:rPr>
              <a:t>Information Gain </a:t>
            </a:r>
            <a:r>
              <a:rPr lang="en-HK" dirty="0">
                <a:solidFill>
                  <a:srgbClr val="0070C0"/>
                </a:solidFill>
              </a:rPr>
              <a:t>(Decrease in entropy/ uncertainty) </a:t>
            </a:r>
            <a:r>
              <a:rPr lang="en-HK" dirty="0">
                <a:solidFill>
                  <a:srgbClr val="990099"/>
                </a:solidFill>
              </a:rPr>
              <a:t> </a:t>
            </a:r>
            <a:r>
              <a:rPr lang="en-HK" dirty="0"/>
              <a:t>for a split</a:t>
            </a:r>
          </a:p>
          <a:p>
            <a:pPr marL="0" indent="0">
              <a:buNone/>
            </a:pPr>
            <a:r>
              <a:rPr lang="en-HK" dirty="0">
                <a:solidFill>
                  <a:srgbClr val="990099"/>
                </a:solidFill>
              </a:rPr>
              <a:t>     = E(not split) – E (split)</a:t>
            </a:r>
          </a:p>
          <a:p>
            <a:r>
              <a:rPr lang="en-HK" dirty="0"/>
              <a:t>At each node:</a:t>
            </a:r>
          </a:p>
          <a:p>
            <a:pPr lvl="1"/>
            <a:r>
              <a:rPr lang="en-HK" dirty="0"/>
              <a:t>calculate the information gain for every possible split</a:t>
            </a:r>
          </a:p>
          <a:p>
            <a:pPr lvl="1"/>
            <a:r>
              <a:rPr lang="en-HK" dirty="0"/>
              <a:t>Choose the split with the </a:t>
            </a:r>
            <a:r>
              <a:rPr lang="en-HK" dirty="0">
                <a:solidFill>
                  <a:srgbClr val="990099"/>
                </a:solidFill>
              </a:rPr>
              <a:t>maximum information gain</a:t>
            </a: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60" y="1538623"/>
            <a:ext cx="2531228" cy="783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29260" y="1147859"/>
            <a:ext cx="229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90099"/>
                </a:solidFill>
              </a:rPr>
              <a:t>Entropy E(S)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65487" y="1407460"/>
            <a:ext cx="304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dirty="0">
                <a:solidFill>
                  <a:srgbClr val="0070C0"/>
                </a:solidFill>
              </a:rPr>
              <a:t>Predict Play Golf / Not Play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386" y="2356120"/>
            <a:ext cx="115424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Source:</a:t>
            </a:r>
          </a:p>
          <a:p>
            <a:r>
              <a:rPr lang="en-US" sz="1100" dirty="0"/>
              <a:t>https://www.saedsayad.com/decision_tree.htm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019" y="4027773"/>
            <a:ext cx="809262" cy="567904"/>
          </a:xfrm>
          <a:prstGeom prst="rect">
            <a:avLst/>
          </a:prstGeom>
          <a:solidFill>
            <a:srgbClr val="FFFFCC"/>
          </a:solidFill>
          <a:ln w="15875">
            <a:solidFill>
              <a:srgbClr val="0070C0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 flipH="1">
            <a:off x="3144105" y="4323935"/>
            <a:ext cx="534914" cy="80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403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83619" y="281175"/>
            <a:ext cx="6566315" cy="725349"/>
          </a:xfrm>
        </p:spPr>
        <p:txBody>
          <a:bodyPr>
            <a:normAutofit fontScale="90000"/>
          </a:bodyPr>
          <a:lstStyle/>
          <a:p>
            <a:r>
              <a:rPr lang="en-HK" dirty="0"/>
              <a:t>Entropy and Information Gain (2)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289"/>
          <a:stretch/>
        </p:blipFill>
        <p:spPr>
          <a:xfrm>
            <a:off x="3276059" y="1192201"/>
            <a:ext cx="5373875" cy="29395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3391" y="1640073"/>
            <a:ext cx="2789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90099"/>
                </a:solidFill>
              </a:rPr>
              <a:t>Gain </a:t>
            </a:r>
            <a:r>
              <a:rPr lang="en-US" dirty="0"/>
              <a:t>= 0.247 </a:t>
            </a:r>
            <a:r>
              <a:rPr lang="en-US" dirty="0">
                <a:solidFill>
                  <a:srgbClr val="990099"/>
                </a:solidFill>
              </a:rPr>
              <a:t>is maximum</a:t>
            </a:r>
            <a:r>
              <a:rPr lang="en-US" dirty="0"/>
              <a:t> among all splits -&gt; choose to </a:t>
            </a:r>
            <a:r>
              <a:rPr lang="en-US" dirty="0">
                <a:solidFill>
                  <a:srgbClr val="990099"/>
                </a:solidFill>
              </a:rPr>
              <a:t>split </a:t>
            </a:r>
            <a:r>
              <a:rPr lang="en-US" dirty="0"/>
              <a:t>at “</a:t>
            </a:r>
            <a:r>
              <a:rPr lang="en-US" dirty="0">
                <a:solidFill>
                  <a:srgbClr val="E701FF"/>
                </a:solidFill>
              </a:rPr>
              <a:t>Outlook</a:t>
            </a:r>
            <a:r>
              <a:rPr lang="en-US" dirty="0"/>
              <a:t>”: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69" y="2629109"/>
            <a:ext cx="2220472" cy="162051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113885" y="2286404"/>
            <a:ext cx="1068935" cy="285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99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83619" y="281175"/>
            <a:ext cx="6566315" cy="725349"/>
          </a:xfrm>
        </p:spPr>
        <p:txBody>
          <a:bodyPr>
            <a:normAutofit fontScale="90000"/>
          </a:bodyPr>
          <a:lstStyle/>
          <a:p>
            <a:r>
              <a:rPr lang="en-HK" dirty="0"/>
              <a:t>Entropy and Information Gain (3)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8965" y="1917397"/>
            <a:ext cx="2290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Repeat the steps </a:t>
            </a:r>
            <a:r>
              <a:rPr lang="en-US" dirty="0"/>
              <a:t>until the complete </a:t>
            </a:r>
            <a:r>
              <a:rPr lang="en-US" dirty="0">
                <a:solidFill>
                  <a:srgbClr val="990099"/>
                </a:solidFill>
              </a:rPr>
              <a:t>decision tree </a:t>
            </a:r>
            <a:r>
              <a:rPr lang="en-US" dirty="0"/>
              <a:t>is generated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01" y="1219786"/>
            <a:ext cx="6020640" cy="333421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488230" y="2419045"/>
            <a:ext cx="1374345" cy="1832460"/>
          </a:xfrm>
          <a:prstGeom prst="ellipse">
            <a:avLst/>
          </a:prstGeom>
          <a:noFill/>
          <a:ln>
            <a:solidFill>
              <a:srgbClr val="FF25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8083" y="2424643"/>
            <a:ext cx="1501652" cy="1832461"/>
          </a:xfrm>
          <a:prstGeom prst="ellipse">
            <a:avLst/>
          </a:prstGeom>
          <a:noFill/>
          <a:ln>
            <a:solidFill>
              <a:srgbClr val="FF25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24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20" cy="725349"/>
          </a:xfrm>
        </p:spPr>
        <p:txBody>
          <a:bodyPr>
            <a:normAutofit/>
          </a:bodyPr>
          <a:lstStyle/>
          <a:p>
            <a:r>
              <a:rPr lang="en-US" dirty="0"/>
              <a:t>Example: Decision Tree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8720" y="980778"/>
            <a:ext cx="32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 dependences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28719" y="2254921"/>
            <a:ext cx="32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74" y="2622420"/>
            <a:ext cx="4020111" cy="1381318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822" y="1332476"/>
            <a:ext cx="4058216" cy="781159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21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DTree.ipynb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01879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20" cy="725349"/>
          </a:xfrm>
        </p:spPr>
        <p:txBody>
          <a:bodyPr>
            <a:normAutofit/>
          </a:bodyPr>
          <a:lstStyle/>
          <a:p>
            <a:r>
              <a:rPr lang="en-US" dirty="0"/>
              <a:t>Example: Decision Tree (2)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5701" y="2710393"/>
            <a:ext cx="141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 the tree</a:t>
            </a:r>
          </a:p>
        </p:txBody>
      </p:sp>
      <p:sp>
        <p:nvSpPr>
          <p:cNvPr id="20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DTree.ipynb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019229" y="1660203"/>
            <a:ext cx="59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Fit the data using </a:t>
            </a:r>
            <a:r>
              <a:rPr lang="en-US" b="1" dirty="0" err="1"/>
              <a:t>DecisionTreeClassifier</a:t>
            </a:r>
            <a:r>
              <a:rPr lang="en-US" b="1" dirty="0"/>
              <a:t> model from </a:t>
            </a:r>
            <a:r>
              <a:rPr lang="en-US" b="1" dirty="0" err="1"/>
              <a:t>sklearn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81" y="2080853"/>
            <a:ext cx="5420481" cy="371527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92" y="3089094"/>
            <a:ext cx="2543530" cy="704948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36695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54" y="1006525"/>
            <a:ext cx="5499141" cy="384681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719020" cy="725349"/>
          </a:xfrm>
        </p:spPr>
        <p:txBody>
          <a:bodyPr>
            <a:normAutofit/>
          </a:bodyPr>
          <a:lstStyle/>
          <a:p>
            <a:r>
              <a:rPr lang="en-US" dirty="0"/>
              <a:t>Example: Decision Tree (3)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4" name="Rectangle: Diagonal Corners Rounded 8">
            <a:extLst>
              <a:ext uri="{FF2B5EF4-FFF2-40B4-BE49-F238E27FC236}">
                <a16:creationId xmlns:a16="http://schemas.microsoft.com/office/drawing/2014/main" id="{9B7FE169-C6AF-4944-A188-609F60F253A9}"/>
              </a:ext>
            </a:extLst>
          </p:cNvPr>
          <p:cNvSpPr/>
          <p:nvPr/>
        </p:nvSpPr>
        <p:spPr>
          <a:xfrm>
            <a:off x="6557164" y="1197405"/>
            <a:ext cx="2129635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DTree.ipynb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031437" y="1049737"/>
            <a:ext cx="141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3720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Regression vs Classification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HK" dirty="0">
                <a:solidFill>
                  <a:srgbClr val="CC0099"/>
                </a:solidFill>
              </a:rPr>
              <a:t>Regression</a:t>
            </a:r>
          </a:p>
          <a:p>
            <a:pPr lvl="1"/>
            <a:r>
              <a:rPr lang="en-HK" dirty="0">
                <a:solidFill>
                  <a:srgbClr val="CC0099"/>
                </a:solidFill>
              </a:rPr>
              <a:t>Predicted output </a:t>
            </a:r>
            <a:r>
              <a:rPr lang="en-HK" dirty="0"/>
              <a:t>is a </a:t>
            </a:r>
            <a:r>
              <a:rPr lang="en-HK" dirty="0">
                <a:solidFill>
                  <a:srgbClr val="CC0099"/>
                </a:solidFill>
              </a:rPr>
              <a:t>continuous value</a:t>
            </a:r>
          </a:p>
          <a:p>
            <a:pPr lvl="1"/>
            <a:r>
              <a:rPr lang="en-HK" dirty="0"/>
              <a:t>Examples of output values:</a:t>
            </a:r>
          </a:p>
          <a:p>
            <a:pPr lvl="2"/>
            <a:r>
              <a:rPr lang="en-HK" dirty="0"/>
              <a:t>Income</a:t>
            </a:r>
          </a:p>
          <a:p>
            <a:pPr lvl="2"/>
            <a:r>
              <a:rPr lang="en-HK" dirty="0"/>
              <a:t>Temperature</a:t>
            </a:r>
          </a:p>
          <a:p>
            <a:pPr lvl="2"/>
            <a:r>
              <a:rPr lang="en-HK" dirty="0"/>
              <a:t>Height</a:t>
            </a:r>
          </a:p>
          <a:p>
            <a:pPr lvl="2"/>
            <a:r>
              <a:rPr lang="en-HK" dirty="0"/>
              <a:t>volume</a:t>
            </a:r>
          </a:p>
          <a:p>
            <a:endParaRPr lang="en-HK" dirty="0"/>
          </a:p>
          <a:p>
            <a:pPr marL="457200" lvl="1" indent="0">
              <a:buNone/>
            </a:pPr>
            <a:r>
              <a:rPr lang="en-HK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20" y="2489659"/>
            <a:ext cx="3040186" cy="22482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199" y="4160683"/>
            <a:ext cx="5428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</a:t>
            </a:r>
          </a:p>
          <a:p>
            <a:r>
              <a:rPr lang="en-US" sz="1200" dirty="0">
                <a:hlinkClick r:id="rId3"/>
              </a:rPr>
              <a:t>https://towardsdatascience.com/linear-regression-in-real-life-4a78d7159f16</a:t>
            </a:r>
            <a:endParaRPr lang="en-US" sz="1200" dirty="0"/>
          </a:p>
          <a:p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90326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2D79-5CD8-3113-49E5-DA5705B0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82374C-ACE0-6948-D4A3-7768A8F85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860" y="1006524"/>
            <a:ext cx="4886560" cy="39922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0CDE7-5ED8-B53A-173B-1E2324E5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5A31B-587C-BF4F-CAAB-EF5079E01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BFD1A-509E-6E33-D2F6-5A31B433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422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2262" y="79983"/>
            <a:ext cx="6413609" cy="725349"/>
          </a:xfrm>
        </p:spPr>
        <p:txBody>
          <a:bodyPr>
            <a:normAutofit fontScale="90000"/>
          </a:bodyPr>
          <a:lstStyle/>
          <a:p>
            <a:r>
              <a:rPr lang="en-HK" dirty="0"/>
              <a:t>Advantages and Disadvantages of Decision Tree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6"/>
            <a:ext cx="6413609" cy="3359510"/>
          </a:xfrm>
        </p:spPr>
        <p:txBody>
          <a:bodyPr>
            <a:normAutofit fontScale="77500" lnSpcReduction="20000"/>
          </a:bodyPr>
          <a:lstStyle/>
          <a:p>
            <a:r>
              <a:rPr lang="en-HK" dirty="0"/>
              <a:t>Advantages</a:t>
            </a:r>
          </a:p>
          <a:p>
            <a:pPr lvl="1"/>
            <a:r>
              <a:rPr lang="en-HK" dirty="0"/>
              <a:t>Easy to understand</a:t>
            </a:r>
          </a:p>
          <a:p>
            <a:pPr lvl="1"/>
            <a:r>
              <a:rPr lang="en-HK" dirty="0"/>
              <a:t>Easy to generate rules</a:t>
            </a:r>
          </a:p>
          <a:p>
            <a:pPr lvl="1"/>
            <a:r>
              <a:rPr lang="en-HK" dirty="0"/>
              <a:t>Used for both classification and regression</a:t>
            </a:r>
          </a:p>
          <a:p>
            <a:pPr lvl="1"/>
            <a:r>
              <a:rPr lang="en-HK" dirty="0"/>
              <a:t>Non-parametric (i.e. there </a:t>
            </a:r>
            <a:r>
              <a:rPr lang="en-HK" dirty="0">
                <a:solidFill>
                  <a:srgbClr val="0070C0"/>
                </a:solidFill>
              </a:rPr>
              <a:t>is no assumption on the distribution</a:t>
            </a:r>
            <a:r>
              <a:rPr lang="en-HK" dirty="0"/>
              <a:t>) </a:t>
            </a:r>
          </a:p>
          <a:p>
            <a:r>
              <a:rPr lang="en-HK" dirty="0"/>
              <a:t>Disadvantages</a:t>
            </a:r>
          </a:p>
          <a:p>
            <a:pPr lvl="1"/>
            <a:r>
              <a:rPr lang="en-HK" dirty="0">
                <a:solidFill>
                  <a:srgbClr val="990099"/>
                </a:solidFill>
              </a:rPr>
              <a:t>Overfitting</a:t>
            </a:r>
          </a:p>
          <a:p>
            <a:pPr lvl="1"/>
            <a:r>
              <a:rPr lang="en-HK" dirty="0"/>
              <a:t>Classifies by rectangular partitioning (for which </a:t>
            </a:r>
            <a:r>
              <a:rPr lang="en-HK" dirty="0">
                <a:solidFill>
                  <a:srgbClr val="0070C0"/>
                </a:solidFill>
              </a:rPr>
              <a:t>no efficient solution algorithm </a:t>
            </a:r>
            <a:r>
              <a:rPr lang="en-HK" dirty="0"/>
              <a:t>has been found</a:t>
            </a:r>
            <a:r>
              <a:rPr lang="en-US" dirty="0"/>
              <a:t>)</a:t>
            </a:r>
            <a:endParaRPr lang="en-HK" dirty="0"/>
          </a:p>
          <a:p>
            <a:pPr lvl="1"/>
            <a:r>
              <a:rPr lang="en-HK" dirty="0">
                <a:solidFill>
                  <a:srgbClr val="990099"/>
                </a:solidFill>
              </a:rPr>
              <a:t>Pruning</a:t>
            </a:r>
            <a:r>
              <a:rPr lang="en-HK" dirty="0"/>
              <a:t> (i.e. selective removal of certain parts) is necessary for large trees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88805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Classification Algorithms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Logistic regression</a:t>
            </a:r>
          </a:p>
          <a:p>
            <a:r>
              <a:rPr lang="en-HK" dirty="0"/>
              <a:t>K-Nearest Neighbours (KNN)</a:t>
            </a:r>
          </a:p>
          <a:p>
            <a:r>
              <a:rPr lang="en-HK" dirty="0"/>
              <a:t>Naïve Bayes</a:t>
            </a:r>
          </a:p>
          <a:p>
            <a:r>
              <a:rPr lang="en-HK" dirty="0"/>
              <a:t>Decision Tree</a:t>
            </a:r>
          </a:p>
          <a:p>
            <a:r>
              <a:rPr lang="en-HK" b="1" dirty="0">
                <a:solidFill>
                  <a:srgbClr val="FF0000"/>
                </a:solidFill>
              </a:rPr>
              <a:t>Support Vector Machine (SVM)</a:t>
            </a:r>
          </a:p>
          <a:p>
            <a:r>
              <a:rPr lang="en-HK" dirty="0"/>
              <a:t>Neural Networks (NN)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172945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L6 – ML: Classification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10244" name="Picture 4" descr="https://miro.medium.com/v2/resize:fit:300/0*0o8xIA4k3gXUDCF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0" y="2959235"/>
            <a:ext cx="1832460" cy="18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B563CD-D2A7-46FC-6271-6F93FF44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95" y="1035631"/>
            <a:ext cx="1374128" cy="5111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120D78-6B51-92FB-9451-70124BB1E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726" y="1453397"/>
            <a:ext cx="5039265" cy="1823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16DF87-7206-1052-9089-2570DE251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726" y="3190429"/>
            <a:ext cx="4928088" cy="16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8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HK" dirty="0"/>
              <a:t>Support Vector Machine (SVM)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5"/>
            <a:ext cx="6566315" cy="3511061"/>
          </a:xfrm>
        </p:spPr>
        <p:txBody>
          <a:bodyPr>
            <a:normAutofit/>
          </a:bodyPr>
          <a:lstStyle/>
          <a:p>
            <a:r>
              <a:rPr lang="en-US" dirty="0"/>
              <a:t>In classification, the </a:t>
            </a:r>
            <a:r>
              <a:rPr lang="en-US" b="1" i="1" dirty="0">
                <a:solidFill>
                  <a:schemeClr val="accent6"/>
                </a:solidFill>
              </a:rPr>
              <a:t>objective</a:t>
            </a:r>
            <a:r>
              <a:rPr lang="en-US" dirty="0"/>
              <a:t> of SVM is to find a hyperplane that maximally separates the classes in the feature space</a:t>
            </a:r>
          </a:p>
          <a:p>
            <a:r>
              <a:rPr lang="en-US" dirty="0"/>
              <a:t>SVMs work by finding the best decision boundary that separates the instances belonging to different classes with the </a:t>
            </a:r>
            <a:r>
              <a:rPr lang="en-US" b="1" i="1" dirty="0">
                <a:solidFill>
                  <a:schemeClr val="accent4"/>
                </a:solidFill>
              </a:rPr>
              <a:t>maximum margin</a:t>
            </a:r>
            <a:r>
              <a:rPr lang="en-US" dirty="0"/>
              <a:t>.</a:t>
            </a:r>
            <a:endParaRPr lang="en-HK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337789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2262" y="79983"/>
            <a:ext cx="6413609" cy="725349"/>
          </a:xfrm>
        </p:spPr>
        <p:txBody>
          <a:bodyPr>
            <a:normAutofit fontScale="90000"/>
          </a:bodyPr>
          <a:lstStyle/>
          <a:p>
            <a:r>
              <a:rPr lang="en-HK" dirty="0"/>
              <a:t>Advantages and Disadvantages of SVM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HK" dirty="0"/>
              <a:t>Advantages</a:t>
            </a:r>
          </a:p>
          <a:p>
            <a:pPr lvl="1"/>
            <a:r>
              <a:rPr lang="en-HK" dirty="0"/>
              <a:t>Can handle data points not linearly separable</a:t>
            </a:r>
          </a:p>
          <a:p>
            <a:pPr lvl="1"/>
            <a:r>
              <a:rPr lang="en-HK" dirty="0"/>
              <a:t>Effective in high dimension</a:t>
            </a:r>
          </a:p>
          <a:p>
            <a:pPr lvl="1"/>
            <a:r>
              <a:rPr lang="en-HK" dirty="0"/>
              <a:t>Robust (i.e. less affected by noisy data)</a:t>
            </a:r>
          </a:p>
          <a:p>
            <a:r>
              <a:rPr lang="en-HK" dirty="0"/>
              <a:t>Disadvantages</a:t>
            </a:r>
          </a:p>
          <a:p>
            <a:pPr lvl="1"/>
            <a:r>
              <a:rPr lang="en-HK" dirty="0"/>
              <a:t>Not suitable when number of input features </a:t>
            </a:r>
          </a:p>
          <a:p>
            <a:pPr marL="457200" lvl="1" indent="0">
              <a:buNone/>
            </a:pPr>
            <a:r>
              <a:rPr lang="en-HK" dirty="0"/>
              <a:t>     &gt; numbers of training samples</a:t>
            </a:r>
          </a:p>
          <a:p>
            <a:pPr lvl="1"/>
            <a:r>
              <a:rPr lang="en-HK" dirty="0"/>
              <a:t>Overfitting (Not robust to outliers)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67825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CD8D7-3692-2768-82B5-BD351D7D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9975-1061-48DD-A4DD-351EF5BF0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97EC9-F940-6A83-D3EF-68D3EB8F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05420-9033-026A-C66B-51632CB2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F5DF1-DF01-9DB6-930B-ECC383A7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EEA53-54E3-6CCE-AB33-299DEE5F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757"/>
            <a:ext cx="9144000" cy="451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74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018-BD42-DC04-64A0-916B16F5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D861-C403-1B7B-71E8-38E2D1378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15C10-57D9-3466-0617-7ECD0DFA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27756-C4DD-807A-9C9A-5301D390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07510-779F-1534-19E9-B1A4A4D2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E7CEFD-D731-0679-AFBD-78D7D0AD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354"/>
            <a:ext cx="9144000" cy="412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628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78D9-DB32-9815-8FFC-06E4EBFD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B851B-5824-6D70-E14C-857AAD10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A7B62-059A-7F0E-89EE-7D72B0F6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5AFA8-0527-DFCA-7ABE-102D22F54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7EDB5-4A79-CCA2-6A03-3F6C03B4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AC5E98-8C47-0B94-9A62-22832D15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63"/>
            <a:ext cx="9144000" cy="47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85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B45D-1DF5-83BF-6D3B-323D6135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9A221-CAE2-C258-C995-82397F3C0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91EEC-6C7C-D99B-A43C-04DE0BC6C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1484F-4B7D-327C-0337-03A8A7AF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7595F-4B4A-A4C2-6A22-DFF75937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2AA2D2-7263-1AA6-653D-B77F520D0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646"/>
            <a:ext cx="9144000" cy="45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5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Regression vs Classification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HK" dirty="0">
                <a:solidFill>
                  <a:srgbClr val="CC0099"/>
                </a:solidFill>
              </a:rPr>
              <a:t>Classification</a:t>
            </a:r>
          </a:p>
          <a:p>
            <a:pPr lvl="1"/>
            <a:r>
              <a:rPr lang="en-HK" dirty="0">
                <a:solidFill>
                  <a:srgbClr val="CC0099"/>
                </a:solidFill>
              </a:rPr>
              <a:t>Predicted output </a:t>
            </a:r>
            <a:r>
              <a:rPr lang="en-HK" dirty="0"/>
              <a:t>is a categorical variable in the form of </a:t>
            </a:r>
            <a:r>
              <a:rPr lang="en-HK" dirty="0">
                <a:solidFill>
                  <a:srgbClr val="CC0099"/>
                </a:solidFill>
              </a:rPr>
              <a:t>class labels</a:t>
            </a:r>
            <a:r>
              <a:rPr lang="en-HK" dirty="0"/>
              <a:t>. It can be </a:t>
            </a:r>
            <a:r>
              <a:rPr lang="en-HK" dirty="0">
                <a:solidFill>
                  <a:srgbClr val="990099"/>
                </a:solidFill>
              </a:rPr>
              <a:t>binary (2 classes)</a:t>
            </a:r>
            <a:r>
              <a:rPr lang="en-HK" dirty="0"/>
              <a:t> or </a:t>
            </a:r>
            <a:r>
              <a:rPr lang="en-HK" dirty="0">
                <a:solidFill>
                  <a:srgbClr val="990099"/>
                </a:solidFill>
              </a:rPr>
              <a:t>multiclass (&gt; 2 classes)</a:t>
            </a:r>
          </a:p>
          <a:p>
            <a:pPr lvl="1"/>
            <a:r>
              <a:rPr lang="en-HK" dirty="0"/>
              <a:t>Examples of output class labels: </a:t>
            </a:r>
          </a:p>
          <a:p>
            <a:pPr lvl="2"/>
            <a:r>
              <a:rPr lang="en-HK" dirty="0"/>
              <a:t>Yes/ No (binary)</a:t>
            </a:r>
          </a:p>
          <a:p>
            <a:pPr lvl="2"/>
            <a:r>
              <a:rPr lang="en-HK" dirty="0"/>
              <a:t>grade A/B/C/D/E (multiclass)</a:t>
            </a:r>
          </a:p>
          <a:p>
            <a:pPr lvl="2"/>
            <a:r>
              <a:rPr lang="en-HK" dirty="0" err="1"/>
              <a:t>dayOfWeek</a:t>
            </a:r>
            <a:r>
              <a:rPr lang="en-HK" dirty="0"/>
              <a:t> Mon/Tue/Wed/Thu/Fri/Sat/Sun (multiclass)</a:t>
            </a:r>
          </a:p>
          <a:p>
            <a:pPr lvl="2"/>
            <a:r>
              <a:rPr lang="en-HK" dirty="0"/>
              <a:t>Gender M/F (binary)</a:t>
            </a:r>
          </a:p>
          <a:p>
            <a:endParaRPr lang="en-HK" dirty="0"/>
          </a:p>
          <a:p>
            <a:pPr marL="457200" lvl="1" indent="0">
              <a:buNone/>
            </a:pPr>
            <a:r>
              <a:rPr lang="en-HK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271060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2207-8988-1211-A893-794751E9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5659F-28B6-AD59-A9B2-F6F4E8CF9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7981A-1223-3432-B851-F064ADF92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94264-5F9D-4862-D9A3-7A3B4B2E1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B3B0F-F778-51AA-D8D4-51E16CDD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AF0B9-1010-28F7-9598-D2E2C1C2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07"/>
            <a:ext cx="9144000" cy="48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90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8. </a:t>
            </a:r>
            <a:r>
              <a:rPr lang="en-US" b="1" i="1" dirty="0">
                <a:solidFill>
                  <a:srgbClr val="FFFF00"/>
                </a:solidFill>
              </a:rPr>
              <a:t>Evaluation of Classification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r>
              <a:rPr lang="en-US" dirty="0"/>
              <a:t>Other methods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556132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2262" y="79983"/>
            <a:ext cx="6413609" cy="725349"/>
          </a:xfrm>
        </p:spPr>
        <p:txBody>
          <a:bodyPr>
            <a:normAutofit/>
          </a:bodyPr>
          <a:lstStyle/>
          <a:p>
            <a:pPr algn="ctr"/>
            <a:r>
              <a:rPr lang="en-HK" dirty="0"/>
              <a:t>Confusion Matrix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32262" y="1197405"/>
            <a:ext cx="6410067" cy="3512215"/>
          </a:xfrm>
        </p:spPr>
        <p:txBody>
          <a:bodyPr>
            <a:normAutofit/>
          </a:bodyPr>
          <a:lstStyle/>
          <a:p>
            <a:r>
              <a:rPr lang="en-US" dirty="0"/>
              <a:t>a table that is used to evaluate the performance of a classification model </a:t>
            </a:r>
          </a:p>
          <a:p>
            <a:pPr lvl="1"/>
            <a:r>
              <a:rPr lang="en-US" dirty="0"/>
              <a:t>by comparing the </a:t>
            </a:r>
            <a:r>
              <a:rPr lang="en-US" dirty="0">
                <a:solidFill>
                  <a:srgbClr val="CC0099"/>
                </a:solidFill>
              </a:rPr>
              <a:t>predicted</a:t>
            </a:r>
            <a:r>
              <a:rPr lang="en-US" dirty="0"/>
              <a:t> labels to the </a:t>
            </a:r>
            <a:r>
              <a:rPr lang="en-US" dirty="0">
                <a:solidFill>
                  <a:srgbClr val="C79E37"/>
                </a:solidFill>
              </a:rPr>
              <a:t>actual</a:t>
            </a:r>
            <a:r>
              <a:rPr lang="en-US" dirty="0"/>
              <a:t> labels</a:t>
            </a:r>
          </a:p>
          <a:p>
            <a:pPr lvl="1"/>
            <a:endParaRPr lang="en-HK" dirty="0"/>
          </a:p>
          <a:p>
            <a:r>
              <a:rPr lang="en-HK" dirty="0"/>
              <a:t>Can be used to </a:t>
            </a:r>
            <a:r>
              <a:rPr lang="en-US" dirty="0"/>
              <a:t>count the number of cases predicted </a:t>
            </a:r>
            <a:r>
              <a:rPr lang="en-US" dirty="0">
                <a:solidFill>
                  <a:srgbClr val="C00000"/>
                </a:solidFill>
              </a:rPr>
              <a:t>correctly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wrongly</a:t>
            </a:r>
          </a:p>
          <a:p>
            <a:endParaRPr lang="en-US" dirty="0"/>
          </a:p>
          <a:p>
            <a:pPr lvl="1"/>
            <a:endParaRPr lang="en-HK" dirty="0"/>
          </a:p>
          <a:p>
            <a:endParaRPr lang="en-HK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56879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Some terminologies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HK" dirty="0">
                <a:solidFill>
                  <a:srgbClr val="990099"/>
                </a:solidFill>
              </a:rPr>
              <a:t>True positive (TP): </a:t>
            </a:r>
            <a:r>
              <a:rPr lang="en-HK" dirty="0"/>
              <a:t>correct positive prediction</a:t>
            </a:r>
          </a:p>
          <a:p>
            <a:pPr lvl="1"/>
            <a:r>
              <a:rPr lang="en-HK" dirty="0"/>
              <a:t>Actual value is </a:t>
            </a:r>
            <a:r>
              <a:rPr lang="en-HK" u="sng" dirty="0"/>
              <a:t>“Spam”</a:t>
            </a:r>
            <a:r>
              <a:rPr lang="en-HK" dirty="0"/>
              <a:t>, and predicted value is also </a:t>
            </a:r>
            <a:r>
              <a:rPr lang="en-HK" u="sng" dirty="0"/>
              <a:t>“Spam”</a:t>
            </a:r>
          </a:p>
          <a:p>
            <a:r>
              <a:rPr lang="en-HK" dirty="0">
                <a:solidFill>
                  <a:srgbClr val="990099"/>
                </a:solidFill>
              </a:rPr>
              <a:t>False positive (FP): </a:t>
            </a:r>
            <a:r>
              <a:rPr lang="en-HK" dirty="0"/>
              <a:t>incorrect positive prediction</a:t>
            </a:r>
          </a:p>
          <a:p>
            <a:pPr lvl="1"/>
            <a:r>
              <a:rPr lang="en-HK" dirty="0"/>
              <a:t>Actual value is </a:t>
            </a:r>
            <a:r>
              <a:rPr lang="en-HK" u="sng" dirty="0"/>
              <a:t>“Spam”</a:t>
            </a:r>
            <a:r>
              <a:rPr lang="en-HK" dirty="0"/>
              <a:t>, but predicted value is </a:t>
            </a:r>
            <a:r>
              <a:rPr lang="en-HK" u="sng" dirty="0"/>
              <a:t>“Not Spam”</a:t>
            </a:r>
          </a:p>
          <a:p>
            <a:r>
              <a:rPr lang="en-HK" dirty="0">
                <a:solidFill>
                  <a:srgbClr val="990099"/>
                </a:solidFill>
              </a:rPr>
              <a:t>True negative (TN): </a:t>
            </a:r>
            <a:r>
              <a:rPr lang="en-HK" dirty="0"/>
              <a:t>correct negative prediction</a:t>
            </a:r>
          </a:p>
          <a:p>
            <a:pPr lvl="1"/>
            <a:r>
              <a:rPr lang="en-HK" dirty="0"/>
              <a:t>Actual value is </a:t>
            </a:r>
            <a:r>
              <a:rPr lang="en-HK" u="sng" dirty="0"/>
              <a:t>“Not Spam”</a:t>
            </a:r>
            <a:r>
              <a:rPr lang="en-HK" dirty="0"/>
              <a:t>, and predicted value is also </a:t>
            </a:r>
            <a:r>
              <a:rPr lang="en-HK" u="sng" dirty="0"/>
              <a:t>“Not Spam”</a:t>
            </a:r>
          </a:p>
          <a:p>
            <a:r>
              <a:rPr lang="en-HK" dirty="0">
                <a:solidFill>
                  <a:srgbClr val="990099"/>
                </a:solidFill>
              </a:rPr>
              <a:t>False negative (FN): </a:t>
            </a:r>
            <a:r>
              <a:rPr lang="en-HK" dirty="0"/>
              <a:t>incorrect negative prediction</a:t>
            </a:r>
          </a:p>
          <a:p>
            <a:pPr lvl="1"/>
            <a:r>
              <a:rPr lang="en-HK" dirty="0"/>
              <a:t>Actual value is </a:t>
            </a:r>
            <a:r>
              <a:rPr lang="en-HK" u="sng" dirty="0"/>
              <a:t>“Not Spam”</a:t>
            </a:r>
            <a:r>
              <a:rPr lang="en-HK" dirty="0"/>
              <a:t>, but predicted value is </a:t>
            </a:r>
            <a:r>
              <a:rPr lang="en-HK" u="sng" dirty="0"/>
              <a:t>“Spam”</a:t>
            </a:r>
            <a:endParaRPr lang="en-US" u="sng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94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Some terminologies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0000" lnSpcReduction="20000"/>
              </a:bodyPr>
              <a:lstStyle/>
              <a:p>
                <a:r>
                  <a:rPr lang="en-HK" sz="3800" dirty="0"/>
                  <a:t>Some Calculations:</a:t>
                </a:r>
              </a:p>
              <a:p>
                <a:endParaRPr lang="en-HK" sz="3800" dirty="0"/>
              </a:p>
              <a:p>
                <a:pPr lvl="1"/>
                <a:r>
                  <a:rPr lang="en-HK" sz="2500" dirty="0"/>
                  <a:t>Accuracy: </a:t>
                </a:r>
                <a:r>
                  <a:rPr lang="en-US" sz="2500" dirty="0"/>
                  <a:t>the proportion of correct predictions out of the total number of instances</a:t>
                </a:r>
                <a:endParaRPr lang="en-HK" sz="2500" dirty="0"/>
              </a:p>
              <a:p>
                <a:pPr marL="457200" lvl="1" indent="0">
                  <a:buNone/>
                </a:pPr>
                <a:endParaRPr lang="en-HK" sz="25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HK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500" dirty="0"/>
              </a:p>
              <a:p>
                <a:pPr lvl="1"/>
                <a:endParaRPr lang="en-HK" sz="2500" dirty="0"/>
              </a:p>
              <a:p>
                <a:pPr lvl="1"/>
                <a:r>
                  <a:rPr lang="en-HK" sz="2500" dirty="0"/>
                  <a:t>Precision: </a:t>
                </a:r>
                <a:r>
                  <a:rPr lang="en-US" sz="2500" dirty="0"/>
                  <a:t>the proportion of true positive predictions out of all positive predictions</a:t>
                </a:r>
                <a:endParaRPr lang="en-HK" sz="2500" dirty="0"/>
              </a:p>
              <a:p>
                <a:pPr lvl="1"/>
                <a:endParaRPr lang="en-HK" sz="25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500" dirty="0"/>
              </a:p>
              <a:p>
                <a:pPr marL="457200" lvl="1" indent="0">
                  <a:buNone/>
                </a:pPr>
                <a:endParaRPr lang="en-HK" sz="2500" dirty="0"/>
              </a:p>
              <a:p>
                <a:pPr lvl="1"/>
                <a:r>
                  <a:rPr lang="en-HK" sz="2500" dirty="0"/>
                  <a:t>Recall: </a:t>
                </a:r>
                <a:r>
                  <a:rPr lang="en-US" sz="2500" dirty="0"/>
                  <a:t>the proportion of true positive predictions out of all actual positive instances</a:t>
                </a:r>
                <a:endParaRPr lang="en-HK" sz="2500" dirty="0"/>
              </a:p>
              <a:p>
                <a:pPr lvl="1"/>
                <a:endParaRPr lang="en-HK" sz="25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HK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i="1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  <m:r>
                            <a:rPr lang="en-HK" sz="25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HK" sz="2500" dirty="0"/>
              </a:p>
              <a:p>
                <a:pPr marL="457200" lvl="1" indent="0">
                  <a:buNone/>
                </a:pPr>
                <a:endParaRPr lang="en-HK" sz="2500" dirty="0"/>
              </a:p>
              <a:p>
                <a:pPr lvl="1"/>
                <a:r>
                  <a:rPr lang="en-HK" sz="2500" dirty="0"/>
                  <a:t>F1 score: </a:t>
                </a:r>
                <a:r>
                  <a:rPr lang="en-US" sz="2500" dirty="0"/>
                  <a:t>the harmonic mean of precision and recall</a:t>
                </a:r>
              </a:p>
              <a:p>
                <a:pPr lvl="1"/>
                <a:endParaRPr lang="en-US" sz="25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5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HK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HK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HK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5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HK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HK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HK" sz="25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d>
                            <m:dPr>
                              <m:ctrlPr>
                                <a:rPr lang="en-HK" sz="25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HK" sz="2500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HK" sz="2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HK" sz="2500" b="0" i="1" smtClean="0">
                                  <a:latin typeface="Cambria Math" panose="02040503050406030204" pitchFamily="18" charset="0"/>
                                </a:rPr>
                                <m:t>𝑟𝑒𝑐𝑎𝑙𝑙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500" dirty="0"/>
              </a:p>
              <a:p>
                <a:pPr marL="1314450" lvl="3" indent="0">
                  <a:buNone/>
                </a:pPr>
                <a:endParaRPr lang="en-HK" sz="1900" dirty="0"/>
              </a:p>
              <a:p>
                <a:pPr marL="457200" lvl="1" indent="0">
                  <a:buNone/>
                </a:pPr>
                <a:endParaRPr lang="en-HK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5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65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Some terminologies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True Positive Rate: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HK" dirty="0"/>
              </a:p>
              <a:p>
                <a:r>
                  <a:rPr lang="en-HK" dirty="0"/>
                  <a:t>False Positive Rate: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6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710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2262" y="79983"/>
            <a:ext cx="6413609" cy="725349"/>
          </a:xfrm>
        </p:spPr>
        <p:txBody>
          <a:bodyPr>
            <a:normAutofit/>
          </a:bodyPr>
          <a:lstStyle/>
          <a:p>
            <a:pPr algn="ctr"/>
            <a:r>
              <a:rPr lang="en-HK" dirty="0"/>
              <a:t>Confusion Matrix (Binary)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32262" y="1197405"/>
            <a:ext cx="6410067" cy="7635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HK" dirty="0"/>
              <a:t>Counting the number of cases predicted correctly or wrongly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1670" y="2419045"/>
            <a:ext cx="22905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solidFill>
                  <a:srgbClr val="00B050"/>
                </a:solidFill>
              </a:rPr>
              <a:t>True positive (TP): </a:t>
            </a:r>
          </a:p>
          <a:p>
            <a:r>
              <a:rPr lang="en-HK" sz="1050" dirty="0">
                <a:solidFill>
                  <a:srgbClr val="00B050"/>
                </a:solidFill>
              </a:rPr>
              <a:t>correct positive prediction</a:t>
            </a:r>
          </a:p>
          <a:p>
            <a:r>
              <a:rPr lang="en-HK" sz="1050" dirty="0">
                <a:solidFill>
                  <a:srgbClr val="FF0000"/>
                </a:solidFill>
              </a:rPr>
              <a:t>False positive (FP):</a:t>
            </a:r>
          </a:p>
          <a:p>
            <a:r>
              <a:rPr lang="en-HK" sz="1050" dirty="0">
                <a:solidFill>
                  <a:srgbClr val="FF0000"/>
                </a:solidFill>
              </a:rPr>
              <a:t> incorrect positive prediction</a:t>
            </a:r>
          </a:p>
          <a:p>
            <a:r>
              <a:rPr lang="en-HK" sz="1050" dirty="0">
                <a:solidFill>
                  <a:srgbClr val="00B050"/>
                </a:solidFill>
              </a:rPr>
              <a:t>True negative (TN): </a:t>
            </a:r>
          </a:p>
          <a:p>
            <a:r>
              <a:rPr lang="en-HK" sz="1050" dirty="0">
                <a:solidFill>
                  <a:srgbClr val="00B050"/>
                </a:solidFill>
              </a:rPr>
              <a:t>correct negative prediction</a:t>
            </a:r>
          </a:p>
          <a:p>
            <a:r>
              <a:rPr lang="en-HK" sz="1050" dirty="0">
                <a:solidFill>
                  <a:srgbClr val="FF0000"/>
                </a:solidFill>
              </a:rPr>
              <a:t>False negative (FN): </a:t>
            </a:r>
          </a:p>
          <a:p>
            <a:r>
              <a:rPr lang="en-HK" sz="1050" dirty="0">
                <a:solidFill>
                  <a:srgbClr val="FF0000"/>
                </a:solidFill>
              </a:rPr>
              <a:t>incorrect negative prediction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428" y="2113635"/>
            <a:ext cx="5561734" cy="20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17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HK" dirty="0"/>
              <a:t>Confusion Matrix: 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a model that predicts whether an email is spam (positive) or not spam (negative), and we have a test set of </a:t>
            </a:r>
            <a:r>
              <a:rPr lang="en-US" dirty="0">
                <a:solidFill>
                  <a:schemeClr val="accent3"/>
                </a:solidFill>
              </a:rPr>
              <a:t>500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emails</a:t>
            </a:r>
            <a:r>
              <a:rPr lang="en-US" dirty="0"/>
              <a:t> with known labels.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832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HK" dirty="0"/>
              <a:t>Confusion Matrix: 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model makes the following predictions:</a:t>
            </a:r>
          </a:p>
          <a:p>
            <a:pPr lvl="1"/>
            <a:r>
              <a:rPr lang="en-US" dirty="0"/>
              <a:t>TP: 140 emails are correctly classified as spam.</a:t>
            </a:r>
          </a:p>
          <a:p>
            <a:pPr lvl="1"/>
            <a:r>
              <a:rPr lang="en-US" dirty="0"/>
              <a:t>FP: 180 emails are incorrectly classified as spam.</a:t>
            </a:r>
          </a:p>
          <a:p>
            <a:pPr lvl="1"/>
            <a:r>
              <a:rPr lang="en-US" dirty="0"/>
              <a:t>TN: 80 emails are correctly classified as not spam.</a:t>
            </a:r>
          </a:p>
          <a:p>
            <a:pPr lvl="1"/>
            <a:r>
              <a:rPr lang="en-US" dirty="0"/>
              <a:t>FN: 100 emails are incorrectly classified as not spam.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58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HK" dirty="0"/>
              <a:t>Confusion Matrix: An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1800" dirty="0"/>
                  <a:t>Accuracy : (140 + 80)/ (140 + 180 + 80 + 100)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1800" b="0" i="1" smtClean="0">
                            <a:latin typeface="Cambria Math" panose="02040503050406030204" pitchFamily="18" charset="0"/>
                          </a:rPr>
                          <m:t>220</m:t>
                        </m:r>
                      </m:num>
                      <m:den>
                        <m:r>
                          <a:rPr lang="en-HK" sz="1800" b="0" i="1" smtClean="0">
                            <a:latin typeface="Cambria Math" panose="02040503050406030204" pitchFamily="18" charset="0"/>
                          </a:rPr>
                          <m:t>500</m:t>
                        </m:r>
                      </m:den>
                    </m:f>
                    <m:r>
                      <a:rPr lang="en-HK" sz="1800" b="0" i="1" smtClean="0">
                        <a:latin typeface="Cambria Math" panose="02040503050406030204" pitchFamily="18" charset="0"/>
                      </a:rPr>
                      <m:t>=0.44</m:t>
                    </m:r>
                  </m:oMath>
                </a14:m>
                <a:endParaRPr lang="en-US" sz="1800" dirty="0"/>
              </a:p>
              <a:p>
                <a:r>
                  <a:rPr lang="en-HK" sz="1800" dirty="0"/>
                  <a:t>Precision : 140 / (140 + 180)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1800" b="0" i="1" smtClean="0">
                            <a:latin typeface="Cambria Math" panose="02040503050406030204" pitchFamily="18" charset="0"/>
                          </a:rPr>
                          <m:t>140</m:t>
                        </m:r>
                      </m:num>
                      <m:den>
                        <m:r>
                          <a:rPr lang="en-HK" sz="1800" b="0" i="1" smtClean="0">
                            <a:latin typeface="Cambria Math" panose="02040503050406030204" pitchFamily="18" charset="0"/>
                          </a:rPr>
                          <m:t>320</m:t>
                        </m:r>
                      </m:den>
                    </m:f>
                    <m:r>
                      <a:rPr lang="en-HK" sz="1800" b="0" i="1" smtClean="0">
                        <a:latin typeface="Cambria Math" panose="02040503050406030204" pitchFamily="18" charset="0"/>
                      </a:rPr>
                      <m:t>=0.4375 </m:t>
                    </m:r>
                    <m:r>
                      <a:rPr lang="en-HK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≈0.44</m:t>
                    </m:r>
                  </m:oMath>
                </a14:m>
                <a:endParaRPr lang="en-HK" sz="1800" dirty="0"/>
              </a:p>
              <a:p>
                <a:r>
                  <a:rPr lang="en-HK" sz="1800" dirty="0"/>
                  <a:t>Recall : 140 / (140 + 100)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140</m:t>
                        </m:r>
                      </m:num>
                      <m:den>
                        <m:r>
                          <a:rPr lang="en-HK" sz="1800" b="0" i="1" smtClean="0">
                            <a:latin typeface="Cambria Math" panose="02040503050406030204" pitchFamily="18" charset="0"/>
                          </a:rPr>
                          <m:t>240</m:t>
                        </m:r>
                      </m:den>
                    </m:f>
                    <m:r>
                      <a:rPr lang="en-HK" sz="1800" b="0" i="1" smtClean="0">
                        <a:latin typeface="Cambria Math" panose="02040503050406030204" pitchFamily="18" charset="0"/>
                      </a:rPr>
                      <m:t>=0.58333… </m:t>
                    </m:r>
                    <m:r>
                      <a:rPr lang="en-HK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≈0.58</m:t>
                    </m:r>
                  </m:oMath>
                </a14:m>
                <a:endParaRPr lang="en-US" sz="1800" dirty="0"/>
              </a:p>
              <a:p>
                <a:r>
                  <a:rPr lang="en-HK" sz="1800" dirty="0"/>
                  <a:t>F1 score : 2 * ((0.44 * 0.58) / (0.44 + 0.58)) = 0.5104 </a:t>
                </a:r>
                <a14:m>
                  <m:oMath xmlns:m="http://schemas.openxmlformats.org/officeDocument/2006/math">
                    <m:r>
                      <a:rPr lang="en-HK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800" dirty="0"/>
                  <a:t> 0.51</a:t>
                </a:r>
              </a:p>
              <a:p>
                <a:endParaRPr lang="en-HK" dirty="0"/>
              </a:p>
              <a:p>
                <a:r>
                  <a:rPr lang="en-HK" sz="1700" dirty="0"/>
                  <a:t>True Positive Rate = 140 / (140 + 100)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140</m:t>
                        </m:r>
                      </m:num>
                      <m:den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240</m:t>
                        </m:r>
                      </m:den>
                    </m:f>
                    <m:r>
                      <a:rPr lang="en-HK" sz="1700" i="1">
                        <a:latin typeface="Cambria Math" panose="02040503050406030204" pitchFamily="18" charset="0"/>
                      </a:rPr>
                      <m:t>=0.58333… </m:t>
                    </m:r>
                    <m:r>
                      <a:rPr lang="en-HK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≈0.58</m:t>
                    </m:r>
                  </m:oMath>
                </a14:m>
                <a:endParaRPr lang="en-US" sz="1700" dirty="0"/>
              </a:p>
              <a:p>
                <a:r>
                  <a:rPr lang="en-HK" sz="1700" dirty="0"/>
                  <a:t>False Positive Rate = 180 / (180 + 80)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17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num>
                      <m:den>
                        <m:r>
                          <a:rPr lang="en-HK" sz="1700" b="0" i="1" smtClean="0">
                            <a:latin typeface="Cambria Math" panose="02040503050406030204" pitchFamily="18" charset="0"/>
                          </a:rPr>
                          <m:t>260</m:t>
                        </m:r>
                      </m:den>
                    </m:f>
                    <m:r>
                      <a:rPr lang="en-HK" sz="17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HK" sz="1700" b="0" i="1" smtClean="0">
                        <a:latin typeface="Cambria Math" panose="02040503050406030204" pitchFamily="18" charset="0"/>
                      </a:rPr>
                      <m:t>69230</m:t>
                    </m:r>
                    <m:r>
                      <a:rPr lang="en-HK" sz="1700" i="1">
                        <a:latin typeface="Cambria Math" panose="02040503050406030204" pitchFamily="18" charset="0"/>
                      </a:rPr>
                      <m:t>… </m:t>
                    </m:r>
                    <m:r>
                      <a:rPr lang="en-HK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HK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69</m:t>
                    </m:r>
                  </m:oMath>
                </a14:m>
                <a:endParaRPr lang="en-US" sz="1700" dirty="0"/>
              </a:p>
              <a:p>
                <a:endParaRPr lang="en-HK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2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Classification Algorithms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Logistic regression</a:t>
            </a:r>
          </a:p>
          <a:p>
            <a:r>
              <a:rPr lang="en-HK" dirty="0"/>
              <a:t>K-Nearest Neighbours (KNN)</a:t>
            </a:r>
          </a:p>
          <a:p>
            <a:r>
              <a:rPr lang="en-HK" dirty="0"/>
              <a:t>Naïve Bayes</a:t>
            </a:r>
          </a:p>
          <a:p>
            <a:r>
              <a:rPr lang="en-HK" dirty="0"/>
              <a:t>Decision Tree</a:t>
            </a:r>
          </a:p>
          <a:p>
            <a:r>
              <a:rPr lang="en-HK" dirty="0"/>
              <a:t>Support Vector Machine (SVM)</a:t>
            </a:r>
          </a:p>
          <a:p>
            <a:r>
              <a:rPr lang="en-HK" dirty="0"/>
              <a:t>Neural Networks (NN)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631981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dirty="0"/>
              <a:t>Multiclass confusion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 2x2 Confusion Matrix is suitable for 2-class classification task.</a:t>
            </a:r>
          </a:p>
          <a:p>
            <a:pPr lvl="1"/>
            <a:r>
              <a:rPr lang="en-HK" dirty="0"/>
              <a:t>What if we have number of classes &gt; 2?</a:t>
            </a:r>
          </a:p>
          <a:p>
            <a:pPr lvl="1"/>
            <a:r>
              <a:rPr lang="en-HK" dirty="0"/>
              <a:t>Example includes </a:t>
            </a:r>
            <a:r>
              <a:rPr lang="en-HK" b="1" dirty="0"/>
              <a:t>the Iris Dataset</a:t>
            </a:r>
            <a:r>
              <a:rPr lang="en-HK" dirty="0"/>
              <a:t>, where the target variables (</a:t>
            </a:r>
            <a:r>
              <a:rPr lang="en-HK" dirty="0">
                <a:solidFill>
                  <a:schemeClr val="accent3"/>
                </a:solidFill>
              </a:rPr>
              <a:t>outputs</a:t>
            </a:r>
            <a:r>
              <a:rPr lang="en-HK" dirty="0"/>
              <a:t>) are Versicolor, Virginia, and </a:t>
            </a:r>
            <a:r>
              <a:rPr lang="en-HK" dirty="0" err="1"/>
              <a:t>Setosa</a:t>
            </a:r>
            <a:r>
              <a:rPr lang="en-HK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6146" name="Picture 2" descr="iris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15" y="3615936"/>
            <a:ext cx="3287798" cy="103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5253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Multiclass confusion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170" name="Picture 2" descr="3 class classific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25" y="1196975"/>
            <a:ext cx="5280526" cy="35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297" y="3029865"/>
            <a:ext cx="25188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https://www.analyticsvidhya.com/blog/2021/06/confusion-matrix-for-multi-class-classification/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4065316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800"/>
            <a:ext cx="9140400" cy="4200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424" y="2093506"/>
            <a:ext cx="4134376" cy="763526"/>
          </a:xfrm>
        </p:spPr>
        <p:txBody>
          <a:bodyPr>
            <a:normAutofit/>
          </a:bodyPr>
          <a:lstStyle/>
          <a:p>
            <a:pPr algn="r"/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Self Study Guide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/>
              <a:t>ITP4514 – AI &amp; 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540" y="4767263"/>
            <a:ext cx="3664920" cy="273844"/>
          </a:xfrm>
        </p:spPr>
        <p:txBody>
          <a:bodyPr/>
          <a:lstStyle/>
          <a:p>
            <a:r>
              <a:rPr lang="en-US" dirty="0"/>
              <a:t>L6 – ML: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034532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7451" y="171247"/>
            <a:ext cx="6413609" cy="828000"/>
          </a:xfrm>
        </p:spPr>
        <p:txBody>
          <a:bodyPr>
            <a:normAutofit/>
          </a:bodyPr>
          <a:lstStyle/>
          <a:p>
            <a:r>
              <a:rPr lang="en-US" dirty="0"/>
              <a:t>Self Study Guide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84704" y="1197406"/>
            <a:ext cx="6413609" cy="3563614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HK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Müller, A.C. &amp; Guido, S. (2016). </a:t>
            </a:r>
            <a:r>
              <a:rPr lang="en-US" sz="2000" i="1" dirty="0">
                <a:solidFill>
                  <a:srgbClr val="7030A0"/>
                </a:solidFill>
              </a:rPr>
              <a:t>Introduction to Machine Learning with Python: A Guide for Data Scientists</a:t>
            </a:r>
            <a:r>
              <a:rPr lang="en-US" sz="1800" dirty="0"/>
              <a:t> (1st ed.). Sebastopol, CA: O’Reilly.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 err="1"/>
              <a:t>Géron</a:t>
            </a:r>
            <a:r>
              <a:rPr lang="en-US" sz="1800" dirty="0"/>
              <a:t>, A. (2017). </a:t>
            </a:r>
            <a:r>
              <a:rPr lang="en-US" sz="2000" i="1" dirty="0">
                <a:solidFill>
                  <a:srgbClr val="7030A0"/>
                </a:solidFill>
              </a:rPr>
              <a:t>Hands-On Machine Learning with Scikit-Learn and TensorFlow: Concepts, Tools, and Techniques to Build Intelligent Systems</a:t>
            </a:r>
            <a:r>
              <a:rPr lang="en-US" sz="1800" dirty="0"/>
              <a:t> (1st ed.). Sebastopol, CA: O’Reilly.</a:t>
            </a:r>
            <a:endParaRPr lang="en-US" altLang="zh-HK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12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7451" y="171247"/>
            <a:ext cx="6413609" cy="828000"/>
          </a:xfrm>
        </p:spPr>
        <p:txBody>
          <a:bodyPr>
            <a:normAutofit/>
          </a:bodyPr>
          <a:lstStyle/>
          <a:p>
            <a:r>
              <a:rPr lang="en-US" dirty="0"/>
              <a:t>Self Study Guide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84704" y="1197406"/>
            <a:ext cx="6413609" cy="3563614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HK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Sites</a:t>
            </a:r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en-US" sz="2300" u="sng" dirty="0">
                <a:hlinkClick r:id="rId3"/>
              </a:rPr>
              <a:t>https://scikit-learn.org/stable/auto_examples/linear_model/plot_logistic_multinomial.html#sphx-glr-auto-examples-linear-model-plot-logistic-multinomial-py</a:t>
            </a:r>
            <a:endParaRPr lang="en-US" sz="2300" u="sng" dirty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en-US" sz="2300" u="sng" dirty="0">
                <a:hlinkClick r:id="rId4"/>
              </a:rPr>
              <a:t>https://scikit-learn.org/stable/auto_examples/neighbors/plot_classification.html#sphx-glr-auto-examples-neighbors-plot-classification-py</a:t>
            </a:r>
            <a:endParaRPr lang="en-US" sz="2300" u="sng" dirty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en-US" sz="2300" u="sng" dirty="0">
                <a:hlinkClick r:id="rId5"/>
              </a:rPr>
              <a:t>https://scikit-learn.org/stable/auto_examples/classification/plot_digits_classification.html#sphx-glr-auto-examples-classification-plot-digits-classification-py</a:t>
            </a:r>
            <a:endParaRPr lang="en-US" sz="2300" u="sng" dirty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en-US" sz="2300" dirty="0">
                <a:hlinkClick r:id="rId6"/>
              </a:rPr>
              <a:t>Python Examples of </a:t>
            </a:r>
            <a:r>
              <a:rPr lang="en-US" sz="2300" dirty="0" err="1">
                <a:hlinkClick r:id="rId6"/>
              </a:rPr>
              <a:t>sklearn.naive_bayes.GaussianNB</a:t>
            </a:r>
            <a:r>
              <a:rPr lang="en-US" sz="2300" dirty="0">
                <a:hlinkClick r:id="rId6"/>
              </a:rPr>
              <a:t> (programcreek.com)</a:t>
            </a:r>
            <a:endParaRPr lang="en-US" sz="2300" dirty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en-US" sz="2300" u="sng" dirty="0">
                <a:hlinkClick r:id="rId7"/>
              </a:rPr>
              <a:t>https://scikit-learn.org/stable/auto_examples/tree/plot_iris_dtc.html#sphx-glr-auto-examples-tree-plot-iris-dtc-py</a:t>
            </a:r>
            <a:endParaRPr lang="en-US" sz="2300" u="sng" dirty="0"/>
          </a:p>
          <a:p>
            <a:pPr marL="0" indent="0">
              <a:spcBef>
                <a:spcPts val="400"/>
              </a:spcBef>
              <a:buNone/>
            </a:pPr>
            <a:endParaRPr lang="en-US" sz="2000" u="sng" dirty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altLang="zh-HK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ITP4514 – AI &amp; ML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L6 – ML: Classification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5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41505</TotalTime>
  <Words>4197</Words>
  <Application>Microsoft Office PowerPoint</Application>
  <PresentationFormat>On-screen Show (16:9)</PresentationFormat>
  <Paragraphs>811</Paragraphs>
  <Slides>94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Calibri</vt:lpstr>
      <vt:lpstr>Cambria</vt:lpstr>
      <vt:lpstr>Cambria Math</vt:lpstr>
      <vt:lpstr>Times New Roman</vt:lpstr>
      <vt:lpstr>Wingdings</vt:lpstr>
      <vt:lpstr>Office Theme</vt:lpstr>
      <vt:lpstr>Lecture 6 – ML : Classification </vt:lpstr>
      <vt:lpstr>Lesson Outline</vt:lpstr>
      <vt:lpstr>1. Introduction to Machine Learning</vt:lpstr>
      <vt:lpstr>Intro. to Machine Learning</vt:lpstr>
      <vt:lpstr>AlphaGo</vt:lpstr>
      <vt:lpstr>Types of Machine Learning</vt:lpstr>
      <vt:lpstr>Regression vs Classification</vt:lpstr>
      <vt:lpstr>Regression vs Classification</vt:lpstr>
      <vt:lpstr>Classification Algorithms</vt:lpstr>
      <vt:lpstr>Common Classification Algorithms</vt:lpstr>
      <vt:lpstr>Classification Algorithms</vt:lpstr>
      <vt:lpstr>Logistic Regression</vt:lpstr>
      <vt:lpstr>Logistic Regression (2)</vt:lpstr>
      <vt:lpstr>Logistic Regression Curve</vt:lpstr>
      <vt:lpstr>Logistic regression Applications</vt:lpstr>
      <vt:lpstr>Example: Logistic Regression</vt:lpstr>
      <vt:lpstr>Example: Logistic Regression (2)</vt:lpstr>
      <vt:lpstr>Example: Logistic Regression (3)</vt:lpstr>
      <vt:lpstr>Applications: </vt:lpstr>
      <vt:lpstr>Advantages and Disadvantages of Logistic Regression</vt:lpstr>
      <vt:lpstr>PowerPoint Presentation</vt:lpstr>
      <vt:lpstr>Variance &amp; Bias</vt:lpstr>
      <vt:lpstr>Classification Algorithms</vt:lpstr>
      <vt:lpstr>PowerPoint Presentation</vt:lpstr>
      <vt:lpstr>PowerPoint Presentation</vt:lpstr>
      <vt:lpstr>Examples</vt:lpstr>
      <vt:lpstr>K-Nearest Neighbours (KNN)</vt:lpstr>
      <vt:lpstr>Example: KNN</vt:lpstr>
      <vt:lpstr>Example: KNN (2)</vt:lpstr>
      <vt:lpstr>Example: KNN (3)</vt:lpstr>
      <vt:lpstr>Example: KNN (4)</vt:lpstr>
      <vt:lpstr>Example: KNN (5)</vt:lpstr>
      <vt:lpstr>PowerPoint Presentation</vt:lpstr>
      <vt:lpstr>Advantages and Disadvantages of KNN</vt:lpstr>
      <vt:lpstr>Classification Algorithms</vt:lpstr>
      <vt:lpstr>Naïve Bayes</vt:lpstr>
      <vt:lpstr>Naïve Bayes</vt:lpstr>
      <vt:lpstr>Assumptions</vt:lpstr>
      <vt:lpstr>Examples (1)</vt:lpstr>
      <vt:lpstr>Examples (2)</vt:lpstr>
      <vt:lpstr>Examples (3)</vt:lpstr>
      <vt:lpstr>Examples (4)</vt:lpstr>
      <vt:lpstr>Examples (5)</vt:lpstr>
      <vt:lpstr>Examples (6)</vt:lpstr>
      <vt:lpstr>Examples (7)</vt:lpstr>
      <vt:lpstr>Examples (8)</vt:lpstr>
      <vt:lpstr>Example: Naïve Bayes</vt:lpstr>
      <vt:lpstr>Example: Naïve Bayes (2)</vt:lpstr>
      <vt:lpstr>Advantages and Disadvantages of Naïve Bayes Classifier</vt:lpstr>
      <vt:lpstr>Classification Algorithms</vt:lpstr>
      <vt:lpstr>Decision Tree</vt:lpstr>
      <vt:lpstr>Decision Tree</vt:lpstr>
      <vt:lpstr>An illustration</vt:lpstr>
      <vt:lpstr>“Splitting” the Decision Tree</vt:lpstr>
      <vt:lpstr>“Splitting” the Decision Tree</vt:lpstr>
      <vt:lpstr>The "best“ split </vt:lpstr>
      <vt:lpstr>ID3 Algorithm</vt:lpstr>
      <vt:lpstr>Entropy</vt:lpstr>
      <vt:lpstr>Entropy</vt:lpstr>
      <vt:lpstr>Entropy</vt:lpstr>
      <vt:lpstr>Entropy of a Dataset: Example</vt:lpstr>
      <vt:lpstr>Entropy of a Dataset: Example (1)</vt:lpstr>
      <vt:lpstr>Entropy of a Dataset: Example (2)</vt:lpstr>
      <vt:lpstr>Entropy and Information Gain</vt:lpstr>
      <vt:lpstr>Entropy and Information Gain (2)</vt:lpstr>
      <vt:lpstr>Entropy and Information Gain (3)</vt:lpstr>
      <vt:lpstr>Example: Decision Tree</vt:lpstr>
      <vt:lpstr>Example: Decision Tree (2)</vt:lpstr>
      <vt:lpstr>Example: Decision Tree (3)</vt:lpstr>
      <vt:lpstr>PowerPoint Presentation</vt:lpstr>
      <vt:lpstr>Advantages and Disadvantages of Decision Tree</vt:lpstr>
      <vt:lpstr>Classification Algorithms</vt:lpstr>
      <vt:lpstr>Support Vector Machine (SVM)</vt:lpstr>
      <vt:lpstr>Support Vector Machine (SVM)</vt:lpstr>
      <vt:lpstr>Advantages and Disadvantages of 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Evaluation of Classification Model</vt:lpstr>
      <vt:lpstr>Confusion Matrix</vt:lpstr>
      <vt:lpstr>Some terminologies</vt:lpstr>
      <vt:lpstr>Some terminologies</vt:lpstr>
      <vt:lpstr>Some terminologies</vt:lpstr>
      <vt:lpstr>Confusion Matrix (Binary)</vt:lpstr>
      <vt:lpstr>Confusion Matrix: An example</vt:lpstr>
      <vt:lpstr>Confusion Matrix: An example</vt:lpstr>
      <vt:lpstr>Confusion Matrix: An example</vt:lpstr>
      <vt:lpstr>Multiclass confusion matrix</vt:lpstr>
      <vt:lpstr>Multiclass confusion matrix</vt:lpstr>
      <vt:lpstr>Self Study Guide</vt:lpstr>
      <vt:lpstr>Self Study Guide</vt:lpstr>
      <vt:lpstr>Self Study Guide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ITP4514 - Lecture 1</dc:title>
  <dc:creator>Miss Cindy Leung</dc:creator>
  <cp:lastModifiedBy>David HO</cp:lastModifiedBy>
  <cp:revision>194</cp:revision>
  <cp:lastPrinted>2021-04-16T10:47:50Z</cp:lastPrinted>
  <dcterms:created xsi:type="dcterms:W3CDTF">2017-08-01T15:40:51Z</dcterms:created>
  <dcterms:modified xsi:type="dcterms:W3CDTF">2024-10-16T18:37:21Z</dcterms:modified>
</cp:coreProperties>
</file>